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6"/>
  </p:notesMasterIdLst>
  <p:sldIdLst>
    <p:sldId id="256" r:id="rId2"/>
    <p:sldId id="284" r:id="rId3"/>
    <p:sldId id="257" r:id="rId4"/>
    <p:sldId id="258" r:id="rId5"/>
    <p:sldId id="319" r:id="rId6"/>
    <p:sldId id="259" r:id="rId7"/>
    <p:sldId id="275" r:id="rId8"/>
    <p:sldId id="282" r:id="rId9"/>
    <p:sldId id="261" r:id="rId10"/>
    <p:sldId id="262" r:id="rId11"/>
    <p:sldId id="285" r:id="rId12"/>
    <p:sldId id="286" r:id="rId13"/>
    <p:sldId id="287" r:id="rId14"/>
    <p:sldId id="288" r:id="rId15"/>
    <p:sldId id="290" r:id="rId16"/>
    <p:sldId id="292" r:id="rId17"/>
    <p:sldId id="260" r:id="rId18"/>
    <p:sldId id="283" r:id="rId19"/>
    <p:sldId id="291" r:id="rId20"/>
    <p:sldId id="293" r:id="rId21"/>
    <p:sldId id="294" r:id="rId22"/>
    <p:sldId id="295" r:id="rId23"/>
    <p:sldId id="296" r:id="rId24"/>
    <p:sldId id="299" r:id="rId25"/>
    <p:sldId id="298" r:id="rId26"/>
    <p:sldId id="300" r:id="rId27"/>
    <p:sldId id="301" r:id="rId28"/>
    <p:sldId id="303" r:id="rId29"/>
    <p:sldId id="302" r:id="rId30"/>
    <p:sldId id="309" r:id="rId31"/>
    <p:sldId id="308" r:id="rId32"/>
    <p:sldId id="305" r:id="rId33"/>
    <p:sldId id="306" r:id="rId34"/>
    <p:sldId id="307" r:id="rId35"/>
    <p:sldId id="304" r:id="rId36"/>
    <p:sldId id="310" r:id="rId37"/>
    <p:sldId id="318" r:id="rId38"/>
    <p:sldId id="311" r:id="rId39"/>
    <p:sldId id="312" r:id="rId40"/>
    <p:sldId id="313" r:id="rId41"/>
    <p:sldId id="314" r:id="rId42"/>
    <p:sldId id="315" r:id="rId43"/>
    <p:sldId id="316" r:id="rId44"/>
    <p:sldId id="317" r:id="rId45"/>
    <p:sldId id="320" r:id="rId46"/>
    <p:sldId id="322" r:id="rId47"/>
    <p:sldId id="324" r:id="rId48"/>
    <p:sldId id="325" r:id="rId49"/>
    <p:sldId id="321" r:id="rId50"/>
    <p:sldId id="326" r:id="rId51"/>
    <p:sldId id="327" r:id="rId52"/>
    <p:sldId id="337" r:id="rId53"/>
    <p:sldId id="336" r:id="rId54"/>
    <p:sldId id="338" r:id="rId55"/>
    <p:sldId id="328" r:id="rId56"/>
    <p:sldId id="329" r:id="rId57"/>
    <p:sldId id="330" r:id="rId58"/>
    <p:sldId id="331" r:id="rId59"/>
    <p:sldId id="332" r:id="rId60"/>
    <p:sldId id="333" r:id="rId61"/>
    <p:sldId id="334" r:id="rId62"/>
    <p:sldId id="335" r:id="rId63"/>
    <p:sldId id="339" r:id="rId64"/>
    <p:sldId id="274" r:id="rId6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264CE11D-2940-4066-A263-82933367BDAC}">
          <p14:sldIdLst>
            <p14:sldId id="256"/>
            <p14:sldId id="284"/>
            <p14:sldId id="257"/>
            <p14:sldId id="258"/>
          </p14:sldIdLst>
        </p14:section>
        <p14:section name="Einführung" id="{F6AB503F-7BA0-4BD9-8EDF-9E7064EB67B8}">
          <p14:sldIdLst>
            <p14:sldId id="319"/>
            <p14:sldId id="259"/>
            <p14:sldId id="275"/>
            <p14:sldId id="282"/>
            <p14:sldId id="261"/>
            <p14:sldId id="262"/>
          </p14:sldIdLst>
        </p14:section>
        <p14:section name="Gewalt" id="{886AB733-69AC-4765-81A2-71D68E6C4E0A}">
          <p14:sldIdLst>
            <p14:sldId id="285"/>
            <p14:sldId id="286"/>
            <p14:sldId id="287"/>
          </p14:sldIdLst>
        </p14:section>
        <p14:section name="Vorwürfe" id="{779DAAE9-2891-4A45-A510-1A95E7A1BE61}">
          <p14:sldIdLst>
            <p14:sldId id="288"/>
            <p14:sldId id="290"/>
            <p14:sldId id="292"/>
          </p14:sldIdLst>
        </p14:section>
        <p14:section name="Wolfs- und Giraffensprache" id="{8DD3F22C-A247-4579-BCC9-3F0B3A704C82}">
          <p14:sldIdLst>
            <p14:sldId id="260"/>
            <p14:sldId id="283"/>
            <p14:sldId id="291"/>
            <p14:sldId id="293"/>
            <p14:sldId id="294"/>
            <p14:sldId id="295"/>
          </p14:sldIdLst>
        </p14:section>
        <p14:section name="Beobachtung" id="{031EA934-CE16-4165-80E9-7DBBF0322FD4}">
          <p14:sldIdLst>
            <p14:sldId id="296"/>
            <p14:sldId id="299"/>
            <p14:sldId id="298"/>
            <p14:sldId id="300"/>
          </p14:sldIdLst>
        </p14:section>
        <p14:section name="Gefühl" id="{D2DE7C91-DE67-48F8-97C3-CCDA92EDE899}">
          <p14:sldIdLst>
            <p14:sldId id="301"/>
            <p14:sldId id="303"/>
            <p14:sldId id="302"/>
            <p14:sldId id="309"/>
            <p14:sldId id="308"/>
            <p14:sldId id="305"/>
            <p14:sldId id="306"/>
            <p14:sldId id="307"/>
            <p14:sldId id="304"/>
            <p14:sldId id="310"/>
          </p14:sldIdLst>
        </p14:section>
        <p14:section name="Bedürfnis" id="{160D2AA8-9C9E-43FF-B43B-255B022AE2E2}">
          <p14:sldIdLst>
            <p14:sldId id="318"/>
            <p14:sldId id="311"/>
            <p14:sldId id="312"/>
            <p14:sldId id="313"/>
            <p14:sldId id="314"/>
            <p14:sldId id="315"/>
            <p14:sldId id="316"/>
            <p14:sldId id="317"/>
          </p14:sldIdLst>
        </p14:section>
        <p14:section name="Bitte" id="{B6160DF9-2C34-4653-BEC2-3547667937AE}">
          <p14:sldIdLst>
            <p14:sldId id="320"/>
            <p14:sldId id="322"/>
            <p14:sldId id="324"/>
            <p14:sldId id="325"/>
            <p14:sldId id="321"/>
            <p14:sldId id="326"/>
          </p14:sldIdLst>
        </p14:section>
        <p14:section name="Aktives Zuhören" id="{8209AB47-82AD-4477-8288-F2DFD99BD836}">
          <p14:sldIdLst>
            <p14:sldId id="327"/>
            <p14:sldId id="337"/>
            <p14:sldId id="336"/>
            <p14:sldId id="338"/>
            <p14:sldId id="328"/>
            <p14:sldId id="329"/>
            <p14:sldId id="330"/>
            <p14:sldId id="331"/>
            <p14:sldId id="332"/>
            <p14:sldId id="333"/>
            <p14:sldId id="334"/>
            <p14:sldId id="335"/>
            <p14:sldId id="339"/>
          </p14:sldIdLst>
        </p14:section>
        <p14:section name="Quellen" id="{2A227E11-C0D9-40AB-A1D3-FEAE1A4FB2F3}">
          <p14:sldIdLst>
            <p14:sldId id="2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271E56"/>
    <a:srgbClr val="DE3C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37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95D29B-790F-4443-ABE7-334882CE5D19}" type="datetimeFigureOut">
              <a:rPr lang="de-DE" smtClean="0"/>
              <a:t>09.03.2026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930B37-56D7-4B22-B44A-18983FEA1B08}" type="slidenum">
              <a:rPr lang="de-DE" smtClean="0"/>
              <a:t>‹Nr.›</a:t>
            </a:fld>
            <a:endParaRPr lang="de-DE"/>
          </a:p>
        </p:txBody>
      </p:sp>
    </p:spTree>
    <p:extLst>
      <p:ext uri="{BB962C8B-B14F-4D97-AF65-F5344CB8AC3E}">
        <p14:creationId xmlns:p14="http://schemas.microsoft.com/office/powerpoint/2010/main" val="2807616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2930B37-56D7-4B22-B44A-18983FEA1B08}" type="slidenum">
              <a:rPr lang="de-DE" smtClean="0"/>
              <a:t>4</a:t>
            </a:fld>
            <a:endParaRPr lang="de-DE"/>
          </a:p>
        </p:txBody>
      </p:sp>
    </p:spTree>
    <p:extLst>
      <p:ext uri="{BB962C8B-B14F-4D97-AF65-F5344CB8AC3E}">
        <p14:creationId xmlns:p14="http://schemas.microsoft.com/office/powerpoint/2010/main" val="1826614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2930B37-56D7-4B22-B44A-18983FEA1B08}" type="slidenum">
              <a:rPr lang="de-DE" smtClean="0"/>
              <a:t>5</a:t>
            </a:fld>
            <a:endParaRPr lang="de-DE"/>
          </a:p>
        </p:txBody>
      </p:sp>
    </p:spTree>
    <p:extLst>
      <p:ext uri="{BB962C8B-B14F-4D97-AF65-F5344CB8AC3E}">
        <p14:creationId xmlns:p14="http://schemas.microsoft.com/office/powerpoint/2010/main" val="1564839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CF4CA153-ADA6-4806-B122-04664FDC5650}" type="datetime1">
              <a:rPr lang="de-DE" smtClean="0"/>
              <a:t>09.03.2026</a:t>
            </a:fld>
            <a:endParaRPr lang="de-DE"/>
          </a:p>
        </p:txBody>
      </p:sp>
      <p:sp>
        <p:nvSpPr>
          <p:cNvPr id="5" name="Fußzeilenplatzhalter 4"/>
          <p:cNvSpPr>
            <a:spLocks noGrp="1"/>
          </p:cNvSpPr>
          <p:nvPr>
            <p:ph type="ftr" sz="quarter" idx="11"/>
          </p:nvPr>
        </p:nvSpPr>
        <p:spPr/>
        <p:txBody>
          <a:bodyPr/>
          <a:lstStyle/>
          <a:p>
            <a:r>
              <a:rPr lang="de-DE" smtClean="0"/>
              <a:t>Gewaltfreie Kommunikation</a:t>
            </a:r>
            <a:endParaRPr lang="de-DE"/>
          </a:p>
        </p:txBody>
      </p:sp>
      <p:sp>
        <p:nvSpPr>
          <p:cNvPr id="6" name="Foliennummernplatzhalter 5"/>
          <p:cNvSpPr>
            <a:spLocks noGrp="1"/>
          </p:cNvSpPr>
          <p:nvPr>
            <p:ph type="sldNum" sz="quarter" idx="12"/>
          </p:nvPr>
        </p:nvSpPr>
        <p:spPr/>
        <p:txBody>
          <a:bodyPr/>
          <a:lstStyle/>
          <a:p>
            <a:fld id="{86C44CB7-C9FF-4C1F-9DB2-25A71D8A05B4}" type="slidenum">
              <a:rPr lang="de-DE" smtClean="0"/>
              <a:t>‹Nr.›</a:t>
            </a:fld>
            <a:endParaRPr lang="de-DE"/>
          </a:p>
        </p:txBody>
      </p:sp>
    </p:spTree>
    <p:extLst>
      <p:ext uri="{BB962C8B-B14F-4D97-AF65-F5344CB8AC3E}">
        <p14:creationId xmlns:p14="http://schemas.microsoft.com/office/powerpoint/2010/main" val="2961520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A58A807-678E-4481-91A5-2C7FD05BB45B}" type="datetime1">
              <a:rPr lang="de-DE" smtClean="0"/>
              <a:t>09.03.2026</a:t>
            </a:fld>
            <a:endParaRPr lang="de-DE"/>
          </a:p>
        </p:txBody>
      </p:sp>
      <p:sp>
        <p:nvSpPr>
          <p:cNvPr id="5" name="Fußzeilenplatzhalter 4"/>
          <p:cNvSpPr>
            <a:spLocks noGrp="1"/>
          </p:cNvSpPr>
          <p:nvPr>
            <p:ph type="ftr" sz="quarter" idx="11"/>
          </p:nvPr>
        </p:nvSpPr>
        <p:spPr/>
        <p:txBody>
          <a:bodyPr/>
          <a:lstStyle/>
          <a:p>
            <a:r>
              <a:rPr lang="de-DE" smtClean="0"/>
              <a:t>Gewaltfreie Kommunikation</a:t>
            </a:r>
            <a:endParaRPr lang="de-DE"/>
          </a:p>
        </p:txBody>
      </p:sp>
      <p:sp>
        <p:nvSpPr>
          <p:cNvPr id="6" name="Foliennummernplatzhalter 5"/>
          <p:cNvSpPr>
            <a:spLocks noGrp="1"/>
          </p:cNvSpPr>
          <p:nvPr>
            <p:ph type="sldNum" sz="quarter" idx="12"/>
          </p:nvPr>
        </p:nvSpPr>
        <p:spPr/>
        <p:txBody>
          <a:bodyPr/>
          <a:lstStyle/>
          <a:p>
            <a:fld id="{86C44CB7-C9FF-4C1F-9DB2-25A71D8A05B4}" type="slidenum">
              <a:rPr lang="de-DE" smtClean="0"/>
              <a:t>‹Nr.›</a:t>
            </a:fld>
            <a:endParaRPr lang="de-DE"/>
          </a:p>
        </p:txBody>
      </p:sp>
    </p:spTree>
    <p:extLst>
      <p:ext uri="{BB962C8B-B14F-4D97-AF65-F5344CB8AC3E}">
        <p14:creationId xmlns:p14="http://schemas.microsoft.com/office/powerpoint/2010/main" val="1622476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893F247-124D-4788-8142-624532A6C814}" type="datetime1">
              <a:rPr lang="de-DE" smtClean="0"/>
              <a:t>09.03.2026</a:t>
            </a:fld>
            <a:endParaRPr lang="de-DE"/>
          </a:p>
        </p:txBody>
      </p:sp>
      <p:sp>
        <p:nvSpPr>
          <p:cNvPr id="5" name="Fußzeilenplatzhalter 4"/>
          <p:cNvSpPr>
            <a:spLocks noGrp="1"/>
          </p:cNvSpPr>
          <p:nvPr>
            <p:ph type="ftr" sz="quarter" idx="11"/>
          </p:nvPr>
        </p:nvSpPr>
        <p:spPr/>
        <p:txBody>
          <a:bodyPr/>
          <a:lstStyle/>
          <a:p>
            <a:r>
              <a:rPr lang="de-DE" smtClean="0"/>
              <a:t>Gewaltfreie Kommunikation</a:t>
            </a:r>
            <a:endParaRPr lang="de-DE"/>
          </a:p>
        </p:txBody>
      </p:sp>
      <p:sp>
        <p:nvSpPr>
          <p:cNvPr id="6" name="Foliennummernplatzhalter 5"/>
          <p:cNvSpPr>
            <a:spLocks noGrp="1"/>
          </p:cNvSpPr>
          <p:nvPr>
            <p:ph type="sldNum" sz="quarter" idx="12"/>
          </p:nvPr>
        </p:nvSpPr>
        <p:spPr/>
        <p:txBody>
          <a:bodyPr/>
          <a:lstStyle/>
          <a:p>
            <a:fld id="{86C44CB7-C9FF-4C1F-9DB2-25A71D8A05B4}" type="slidenum">
              <a:rPr lang="de-DE" smtClean="0"/>
              <a:t>‹Nr.›</a:t>
            </a:fld>
            <a:endParaRPr lang="de-DE"/>
          </a:p>
        </p:txBody>
      </p:sp>
    </p:spTree>
    <p:extLst>
      <p:ext uri="{BB962C8B-B14F-4D97-AF65-F5344CB8AC3E}">
        <p14:creationId xmlns:p14="http://schemas.microsoft.com/office/powerpoint/2010/main" val="2565284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5BD850A-42F1-4D3B-8E53-D5EC5FFA0DA0}" type="datetime1">
              <a:rPr lang="de-DE" smtClean="0"/>
              <a:t>09.03.2026</a:t>
            </a:fld>
            <a:endParaRPr lang="de-DE"/>
          </a:p>
        </p:txBody>
      </p:sp>
      <p:sp>
        <p:nvSpPr>
          <p:cNvPr id="5" name="Fußzeilenplatzhalter 4"/>
          <p:cNvSpPr>
            <a:spLocks noGrp="1"/>
          </p:cNvSpPr>
          <p:nvPr>
            <p:ph type="ftr" sz="quarter" idx="11"/>
          </p:nvPr>
        </p:nvSpPr>
        <p:spPr/>
        <p:txBody>
          <a:bodyPr/>
          <a:lstStyle/>
          <a:p>
            <a:r>
              <a:rPr lang="de-DE" smtClean="0"/>
              <a:t>Gewaltfreie Kommunikation</a:t>
            </a:r>
            <a:endParaRPr lang="de-DE"/>
          </a:p>
        </p:txBody>
      </p:sp>
      <p:sp>
        <p:nvSpPr>
          <p:cNvPr id="6" name="Foliennummernplatzhalter 5"/>
          <p:cNvSpPr>
            <a:spLocks noGrp="1"/>
          </p:cNvSpPr>
          <p:nvPr>
            <p:ph type="sldNum" sz="quarter" idx="12"/>
          </p:nvPr>
        </p:nvSpPr>
        <p:spPr/>
        <p:txBody>
          <a:bodyPr/>
          <a:lstStyle/>
          <a:p>
            <a:fld id="{86C44CB7-C9FF-4C1F-9DB2-25A71D8A05B4}" type="slidenum">
              <a:rPr lang="de-DE" smtClean="0"/>
              <a:t>‹Nr.›</a:t>
            </a:fld>
            <a:endParaRPr lang="de-DE"/>
          </a:p>
        </p:txBody>
      </p:sp>
    </p:spTree>
    <p:extLst>
      <p:ext uri="{BB962C8B-B14F-4D97-AF65-F5344CB8AC3E}">
        <p14:creationId xmlns:p14="http://schemas.microsoft.com/office/powerpoint/2010/main" val="227225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E8937384-4046-43C5-A3A3-65C4623306D7}" type="datetime1">
              <a:rPr lang="de-DE" smtClean="0"/>
              <a:t>09.03.2026</a:t>
            </a:fld>
            <a:endParaRPr lang="de-DE"/>
          </a:p>
        </p:txBody>
      </p:sp>
      <p:sp>
        <p:nvSpPr>
          <p:cNvPr id="5" name="Fußzeilenplatzhalter 4"/>
          <p:cNvSpPr>
            <a:spLocks noGrp="1"/>
          </p:cNvSpPr>
          <p:nvPr>
            <p:ph type="ftr" sz="quarter" idx="11"/>
          </p:nvPr>
        </p:nvSpPr>
        <p:spPr/>
        <p:txBody>
          <a:bodyPr/>
          <a:lstStyle/>
          <a:p>
            <a:r>
              <a:rPr lang="de-DE" smtClean="0"/>
              <a:t>Gewaltfreie Kommunikation</a:t>
            </a:r>
            <a:endParaRPr lang="de-DE"/>
          </a:p>
        </p:txBody>
      </p:sp>
      <p:sp>
        <p:nvSpPr>
          <p:cNvPr id="6" name="Foliennummernplatzhalter 5"/>
          <p:cNvSpPr>
            <a:spLocks noGrp="1"/>
          </p:cNvSpPr>
          <p:nvPr>
            <p:ph type="sldNum" sz="quarter" idx="12"/>
          </p:nvPr>
        </p:nvSpPr>
        <p:spPr/>
        <p:txBody>
          <a:bodyPr/>
          <a:lstStyle/>
          <a:p>
            <a:fld id="{86C44CB7-C9FF-4C1F-9DB2-25A71D8A05B4}" type="slidenum">
              <a:rPr lang="de-DE" smtClean="0"/>
              <a:t>‹Nr.›</a:t>
            </a:fld>
            <a:endParaRPr lang="de-DE"/>
          </a:p>
        </p:txBody>
      </p:sp>
    </p:spTree>
    <p:extLst>
      <p:ext uri="{BB962C8B-B14F-4D97-AF65-F5344CB8AC3E}">
        <p14:creationId xmlns:p14="http://schemas.microsoft.com/office/powerpoint/2010/main" val="1373136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1230ED70-3B35-479C-BF2E-9B4F0A566A25}" type="datetime1">
              <a:rPr lang="de-DE" smtClean="0"/>
              <a:t>09.03.2026</a:t>
            </a:fld>
            <a:endParaRPr lang="de-DE"/>
          </a:p>
        </p:txBody>
      </p:sp>
      <p:sp>
        <p:nvSpPr>
          <p:cNvPr id="6" name="Fußzeilenplatzhalter 5"/>
          <p:cNvSpPr>
            <a:spLocks noGrp="1"/>
          </p:cNvSpPr>
          <p:nvPr>
            <p:ph type="ftr" sz="quarter" idx="11"/>
          </p:nvPr>
        </p:nvSpPr>
        <p:spPr/>
        <p:txBody>
          <a:bodyPr/>
          <a:lstStyle/>
          <a:p>
            <a:r>
              <a:rPr lang="de-DE" smtClean="0"/>
              <a:t>Gewaltfreie Kommunikation</a:t>
            </a:r>
            <a:endParaRPr lang="de-DE"/>
          </a:p>
        </p:txBody>
      </p:sp>
      <p:sp>
        <p:nvSpPr>
          <p:cNvPr id="7" name="Foliennummernplatzhalter 6"/>
          <p:cNvSpPr>
            <a:spLocks noGrp="1"/>
          </p:cNvSpPr>
          <p:nvPr>
            <p:ph type="sldNum" sz="quarter" idx="12"/>
          </p:nvPr>
        </p:nvSpPr>
        <p:spPr/>
        <p:txBody>
          <a:bodyPr/>
          <a:lstStyle/>
          <a:p>
            <a:fld id="{86C44CB7-C9FF-4C1F-9DB2-25A71D8A05B4}" type="slidenum">
              <a:rPr lang="de-DE" smtClean="0"/>
              <a:t>‹Nr.›</a:t>
            </a:fld>
            <a:endParaRPr lang="de-DE"/>
          </a:p>
        </p:txBody>
      </p:sp>
    </p:spTree>
    <p:extLst>
      <p:ext uri="{BB962C8B-B14F-4D97-AF65-F5344CB8AC3E}">
        <p14:creationId xmlns:p14="http://schemas.microsoft.com/office/powerpoint/2010/main" val="266776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CA6C6744-6FB8-4DBE-BF9C-507916B07B65}"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‹Nr.›</a:t>
            </a:fld>
            <a:endParaRPr lang="de-DE"/>
          </a:p>
        </p:txBody>
      </p:sp>
    </p:spTree>
    <p:extLst>
      <p:ext uri="{BB962C8B-B14F-4D97-AF65-F5344CB8AC3E}">
        <p14:creationId xmlns:p14="http://schemas.microsoft.com/office/powerpoint/2010/main" val="1101428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E4BFAA28-F605-4ABE-9663-2F976AEAF8B8}" type="datetime1">
              <a:rPr lang="de-DE" smtClean="0"/>
              <a:t>09.03.2026</a:t>
            </a:fld>
            <a:endParaRPr lang="de-DE"/>
          </a:p>
        </p:txBody>
      </p:sp>
      <p:sp>
        <p:nvSpPr>
          <p:cNvPr id="4" name="Fußzeilenplatzhalter 3"/>
          <p:cNvSpPr>
            <a:spLocks noGrp="1"/>
          </p:cNvSpPr>
          <p:nvPr>
            <p:ph type="ftr" sz="quarter" idx="11"/>
          </p:nvPr>
        </p:nvSpPr>
        <p:spPr/>
        <p:txBody>
          <a:bodyPr/>
          <a:lstStyle/>
          <a:p>
            <a:r>
              <a:rPr lang="de-DE" smtClean="0"/>
              <a:t>Gewaltfreie Kommunikation</a:t>
            </a:r>
            <a:endParaRPr lang="de-DE"/>
          </a:p>
        </p:txBody>
      </p:sp>
      <p:sp>
        <p:nvSpPr>
          <p:cNvPr id="5" name="Foliennummernplatzhalter 4"/>
          <p:cNvSpPr>
            <a:spLocks noGrp="1"/>
          </p:cNvSpPr>
          <p:nvPr>
            <p:ph type="sldNum" sz="quarter" idx="12"/>
          </p:nvPr>
        </p:nvSpPr>
        <p:spPr/>
        <p:txBody>
          <a:bodyPr/>
          <a:lstStyle/>
          <a:p>
            <a:fld id="{86C44CB7-C9FF-4C1F-9DB2-25A71D8A05B4}" type="slidenum">
              <a:rPr lang="de-DE" smtClean="0"/>
              <a:t>‹Nr.›</a:t>
            </a:fld>
            <a:endParaRPr lang="de-DE"/>
          </a:p>
        </p:txBody>
      </p:sp>
    </p:spTree>
    <p:extLst>
      <p:ext uri="{BB962C8B-B14F-4D97-AF65-F5344CB8AC3E}">
        <p14:creationId xmlns:p14="http://schemas.microsoft.com/office/powerpoint/2010/main" val="1477966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2FABCD8-4250-40D1-8EE1-20CA588E3D63}" type="datetime1">
              <a:rPr lang="de-DE" smtClean="0"/>
              <a:t>09.03.2026</a:t>
            </a:fld>
            <a:endParaRPr lang="de-DE"/>
          </a:p>
        </p:txBody>
      </p:sp>
      <p:sp>
        <p:nvSpPr>
          <p:cNvPr id="3" name="Fußzeilenplatzhalter 2"/>
          <p:cNvSpPr>
            <a:spLocks noGrp="1"/>
          </p:cNvSpPr>
          <p:nvPr>
            <p:ph type="ftr" sz="quarter" idx="11"/>
          </p:nvPr>
        </p:nvSpPr>
        <p:spPr/>
        <p:txBody>
          <a:bodyPr/>
          <a:lstStyle/>
          <a:p>
            <a:r>
              <a:rPr lang="de-DE" smtClean="0"/>
              <a:t>Gewaltfreie Kommunikation</a:t>
            </a:r>
            <a:endParaRPr lang="de-DE"/>
          </a:p>
        </p:txBody>
      </p:sp>
      <p:sp>
        <p:nvSpPr>
          <p:cNvPr id="4" name="Foliennummernplatzhalter 3"/>
          <p:cNvSpPr>
            <a:spLocks noGrp="1"/>
          </p:cNvSpPr>
          <p:nvPr>
            <p:ph type="sldNum" sz="quarter" idx="12"/>
          </p:nvPr>
        </p:nvSpPr>
        <p:spPr/>
        <p:txBody>
          <a:bodyPr/>
          <a:lstStyle/>
          <a:p>
            <a:fld id="{86C44CB7-C9FF-4C1F-9DB2-25A71D8A05B4}" type="slidenum">
              <a:rPr lang="de-DE" smtClean="0"/>
              <a:t>‹Nr.›</a:t>
            </a:fld>
            <a:endParaRPr lang="de-DE"/>
          </a:p>
        </p:txBody>
      </p:sp>
    </p:spTree>
    <p:extLst>
      <p:ext uri="{BB962C8B-B14F-4D97-AF65-F5344CB8AC3E}">
        <p14:creationId xmlns:p14="http://schemas.microsoft.com/office/powerpoint/2010/main" val="660919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542A2991-F954-45EA-BCEA-7F0B58F5CBD6}" type="datetime1">
              <a:rPr lang="de-DE" smtClean="0"/>
              <a:t>09.03.2026</a:t>
            </a:fld>
            <a:endParaRPr lang="de-DE"/>
          </a:p>
        </p:txBody>
      </p:sp>
      <p:sp>
        <p:nvSpPr>
          <p:cNvPr id="6" name="Fußzeilenplatzhalter 5"/>
          <p:cNvSpPr>
            <a:spLocks noGrp="1"/>
          </p:cNvSpPr>
          <p:nvPr>
            <p:ph type="ftr" sz="quarter" idx="11"/>
          </p:nvPr>
        </p:nvSpPr>
        <p:spPr/>
        <p:txBody>
          <a:bodyPr/>
          <a:lstStyle/>
          <a:p>
            <a:r>
              <a:rPr lang="de-DE" smtClean="0"/>
              <a:t>Gewaltfreie Kommunikation</a:t>
            </a:r>
            <a:endParaRPr lang="de-DE"/>
          </a:p>
        </p:txBody>
      </p:sp>
      <p:sp>
        <p:nvSpPr>
          <p:cNvPr id="7" name="Foliennummernplatzhalter 6"/>
          <p:cNvSpPr>
            <a:spLocks noGrp="1"/>
          </p:cNvSpPr>
          <p:nvPr>
            <p:ph type="sldNum" sz="quarter" idx="12"/>
          </p:nvPr>
        </p:nvSpPr>
        <p:spPr/>
        <p:txBody>
          <a:bodyPr/>
          <a:lstStyle/>
          <a:p>
            <a:fld id="{86C44CB7-C9FF-4C1F-9DB2-25A71D8A05B4}" type="slidenum">
              <a:rPr lang="de-DE" smtClean="0"/>
              <a:t>‹Nr.›</a:t>
            </a:fld>
            <a:endParaRPr lang="de-DE"/>
          </a:p>
        </p:txBody>
      </p:sp>
    </p:spTree>
    <p:extLst>
      <p:ext uri="{BB962C8B-B14F-4D97-AF65-F5344CB8AC3E}">
        <p14:creationId xmlns:p14="http://schemas.microsoft.com/office/powerpoint/2010/main" val="1660806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E3424A18-6FD4-4BC1-95DB-0DEC2CFC60D0}" type="datetime1">
              <a:rPr lang="de-DE" smtClean="0"/>
              <a:t>09.03.2026</a:t>
            </a:fld>
            <a:endParaRPr lang="de-DE"/>
          </a:p>
        </p:txBody>
      </p:sp>
      <p:sp>
        <p:nvSpPr>
          <p:cNvPr id="6" name="Fußzeilenplatzhalter 5"/>
          <p:cNvSpPr>
            <a:spLocks noGrp="1"/>
          </p:cNvSpPr>
          <p:nvPr>
            <p:ph type="ftr" sz="quarter" idx="11"/>
          </p:nvPr>
        </p:nvSpPr>
        <p:spPr/>
        <p:txBody>
          <a:bodyPr/>
          <a:lstStyle/>
          <a:p>
            <a:r>
              <a:rPr lang="de-DE" smtClean="0"/>
              <a:t>Gewaltfreie Kommunikation</a:t>
            </a:r>
            <a:endParaRPr lang="de-DE"/>
          </a:p>
        </p:txBody>
      </p:sp>
      <p:sp>
        <p:nvSpPr>
          <p:cNvPr id="7" name="Foliennummernplatzhalter 6"/>
          <p:cNvSpPr>
            <a:spLocks noGrp="1"/>
          </p:cNvSpPr>
          <p:nvPr>
            <p:ph type="sldNum" sz="quarter" idx="12"/>
          </p:nvPr>
        </p:nvSpPr>
        <p:spPr/>
        <p:txBody>
          <a:bodyPr/>
          <a:lstStyle/>
          <a:p>
            <a:fld id="{86C44CB7-C9FF-4C1F-9DB2-25A71D8A05B4}" type="slidenum">
              <a:rPr lang="de-DE" smtClean="0"/>
              <a:t>‹Nr.›</a:t>
            </a:fld>
            <a:endParaRPr lang="de-DE"/>
          </a:p>
        </p:txBody>
      </p:sp>
    </p:spTree>
    <p:extLst>
      <p:ext uri="{BB962C8B-B14F-4D97-AF65-F5344CB8AC3E}">
        <p14:creationId xmlns:p14="http://schemas.microsoft.com/office/powerpoint/2010/main" val="1685755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6609D5-89AF-4ECE-8BA0-53E73EEB9081}" type="datetime1">
              <a:rPr lang="de-DE" smtClean="0"/>
              <a:t>09.03.2026</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t>Gewaltfreie Kommunikation</a:t>
            </a:r>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44CB7-C9FF-4C1F-9DB2-25A71D8A05B4}" type="slidenum">
              <a:rPr lang="de-DE" smtClean="0"/>
              <a:t>‹Nr.›</a:t>
            </a:fld>
            <a:endParaRPr lang="de-DE"/>
          </a:p>
        </p:txBody>
      </p:sp>
    </p:spTree>
    <p:extLst>
      <p:ext uri="{BB962C8B-B14F-4D97-AF65-F5344CB8AC3E}">
        <p14:creationId xmlns:p14="http://schemas.microsoft.com/office/powerpoint/2010/main" val="3196785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britta-bernich.de/gfk/Arbeitsblatt_Gewalt.pdf" TargetMode="External"/><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britta-bernich.de/gfk/Arbeitsblatt_Wolf-oder-Giraffe.pdf" TargetMode="External"/><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britta-bernich.de/gfk/Arbeitsblatt_Beobachtung-oder-Bewertung.pdf" TargetMode="External"/><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britta-bernich.de/gfk/Arbeitsblatt_Gefuehls-Alphabet.pdf" TargetMode="External"/><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britta-bernich.de/gfk/Liste_Gefuehle.pdf" TargetMode="External"/><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audio" Target="../media/audio2.wav"/></Relationships>
</file>

<file path=ppt/slides/_rels/slide36.xml.rels><?xml version="1.0" encoding="UTF-8" standalone="yes"?>
<Relationships xmlns="http://schemas.openxmlformats.org/package/2006/relationships"><Relationship Id="rId3" Type="http://schemas.openxmlformats.org/officeDocument/2006/relationships/hyperlink" Target="https://britta-bernich.de/gfk/Arbeitsblatt_Pseudogefuehl-verwandeln.pdf" TargetMode="External"/><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audio" Target="../media/audio2.wav"/></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britta-bernich.de/gfk/Liste_Beduerfnisse.pdf" TargetMode="External"/><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britta-bernich.de/gfk/Arbeitsblatt_Vorwuerfe-verwandeln.pdf" TargetMode="External"/><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audio" Target="../media/audio2.wav"/></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britta-bernich.de/gfk/Arbeitsblatt_Strategien.pdf" TargetMode="External"/><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audio" Target="../media/audio2.wav"/></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britta-bernich.de/gfk/Arbeitsblatt_Bitten-formulieren.pdf" TargetMode="External"/><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audio" Target="../media/audio2.wav"/></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britta-bernich.de/gfk/Arbeitsblatt_Empathie.pdf" TargetMode="External"/><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audio" Target="../media/audio2.wav"/></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b="1" dirty="0" smtClean="0">
                <a:solidFill>
                  <a:schemeClr val="accent6">
                    <a:lumMod val="20000"/>
                    <a:lumOff val="80000"/>
                  </a:schemeClr>
                </a:solidFill>
              </a:rPr>
              <a:t>Gewaltfreie Kommunikation</a:t>
            </a:r>
            <a:endParaRPr lang="de-DE" b="1" dirty="0">
              <a:solidFill>
                <a:schemeClr val="accent6">
                  <a:lumMod val="20000"/>
                  <a:lumOff val="80000"/>
                </a:schemeClr>
              </a:solidFill>
            </a:endParaRPr>
          </a:p>
        </p:txBody>
      </p:sp>
      <p:sp>
        <p:nvSpPr>
          <p:cNvPr id="3" name="Untertitel 2"/>
          <p:cNvSpPr>
            <a:spLocks noGrp="1"/>
          </p:cNvSpPr>
          <p:nvPr>
            <p:ph type="subTitle" idx="1"/>
          </p:nvPr>
        </p:nvSpPr>
        <p:spPr/>
        <p:txBody>
          <a:bodyPr/>
          <a:lstStyle/>
          <a:p>
            <a:r>
              <a:rPr lang="de-DE" b="1" dirty="0" smtClean="0">
                <a:solidFill>
                  <a:schemeClr val="accent6">
                    <a:lumMod val="20000"/>
                    <a:lumOff val="80000"/>
                  </a:schemeClr>
                </a:solidFill>
              </a:rPr>
              <a:t>nach Marshall </a:t>
            </a:r>
            <a:r>
              <a:rPr lang="de-DE" b="1" dirty="0">
                <a:solidFill>
                  <a:schemeClr val="accent6">
                    <a:lumMod val="20000"/>
                    <a:lumOff val="80000"/>
                  </a:schemeClr>
                </a:solidFill>
              </a:rPr>
              <a:t>B. </a:t>
            </a:r>
            <a:r>
              <a:rPr lang="de-DE" b="1" dirty="0" smtClean="0">
                <a:solidFill>
                  <a:schemeClr val="accent6">
                    <a:lumMod val="20000"/>
                    <a:lumOff val="80000"/>
                  </a:schemeClr>
                </a:solidFill>
              </a:rPr>
              <a:t>Rosenberg</a:t>
            </a:r>
            <a:endParaRPr lang="de-DE" b="1" dirty="0">
              <a:solidFill>
                <a:schemeClr val="accent6">
                  <a:lumMod val="20000"/>
                  <a:lumOff val="80000"/>
                </a:schemeClr>
              </a:solidFill>
            </a:endParaRPr>
          </a:p>
        </p:txBody>
      </p:sp>
    </p:spTree>
    <p:extLst>
      <p:ext uri="{BB962C8B-B14F-4D97-AF65-F5344CB8AC3E}">
        <p14:creationId xmlns:p14="http://schemas.microsoft.com/office/powerpoint/2010/main" val="542064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Die zwei Richtungen der GFK</a:t>
            </a:r>
            <a:endParaRPr lang="de-DE" dirty="0"/>
          </a:p>
        </p:txBody>
      </p:sp>
      <p:sp>
        <p:nvSpPr>
          <p:cNvPr id="4" name="Textplatzhalter 3"/>
          <p:cNvSpPr>
            <a:spLocks noGrp="1"/>
          </p:cNvSpPr>
          <p:nvPr>
            <p:ph type="body" idx="1"/>
          </p:nvPr>
        </p:nvSpPr>
        <p:spPr/>
        <p:txBody>
          <a:bodyPr/>
          <a:lstStyle/>
          <a:p>
            <a:r>
              <a:rPr lang="de-DE" dirty="0" smtClean="0"/>
              <a:t>Aufrichtiger Selbstausdruck</a:t>
            </a:r>
            <a:endParaRPr lang="de-DE" dirty="0"/>
          </a:p>
        </p:txBody>
      </p:sp>
      <p:sp>
        <p:nvSpPr>
          <p:cNvPr id="5" name="Inhaltsplatzhalter 4"/>
          <p:cNvSpPr>
            <a:spLocks noGrp="1"/>
          </p:cNvSpPr>
          <p:nvPr>
            <p:ph sz="half" idx="2"/>
          </p:nvPr>
        </p:nvSpPr>
        <p:spPr/>
        <p:txBody>
          <a:bodyPr/>
          <a:lstStyle/>
          <a:p>
            <a:pPr marL="0" indent="0">
              <a:buNone/>
            </a:pPr>
            <a:r>
              <a:rPr lang="de-DE" dirty="0" smtClean="0"/>
              <a:t>Mit den 4 Schritten klar sagen, was in mir vorgeht.</a:t>
            </a:r>
            <a:endParaRPr lang="de-DE" dirty="0"/>
          </a:p>
        </p:txBody>
      </p:sp>
      <p:sp>
        <p:nvSpPr>
          <p:cNvPr id="6" name="Textplatzhalter 5"/>
          <p:cNvSpPr>
            <a:spLocks noGrp="1"/>
          </p:cNvSpPr>
          <p:nvPr>
            <p:ph type="body" sz="quarter" idx="3"/>
          </p:nvPr>
        </p:nvSpPr>
        <p:spPr/>
        <p:txBody>
          <a:bodyPr/>
          <a:lstStyle/>
          <a:p>
            <a:r>
              <a:rPr lang="de-DE" dirty="0" smtClean="0"/>
              <a:t>Empathisches Aufnehmen</a:t>
            </a:r>
            <a:endParaRPr lang="de-DE" dirty="0"/>
          </a:p>
        </p:txBody>
      </p:sp>
      <p:sp>
        <p:nvSpPr>
          <p:cNvPr id="7" name="Inhaltsplatzhalter 6"/>
          <p:cNvSpPr>
            <a:spLocks noGrp="1"/>
          </p:cNvSpPr>
          <p:nvPr>
            <p:ph sz="quarter" idx="4"/>
          </p:nvPr>
        </p:nvSpPr>
        <p:spPr/>
        <p:txBody>
          <a:bodyPr/>
          <a:lstStyle/>
          <a:p>
            <a:pPr marL="0" indent="0">
              <a:buNone/>
            </a:pPr>
            <a:r>
              <a:rPr lang="de-DE" dirty="0" smtClean="0"/>
              <a:t>Mit den 4 Schritten (hörend) versuchen zu verstehen, was im anderen vorgeht – selbst wenn er mich gerade anschreit.</a:t>
            </a:r>
            <a:endParaRPr lang="de-DE" dirty="0"/>
          </a:p>
        </p:txBody>
      </p:sp>
      <p:sp>
        <p:nvSpPr>
          <p:cNvPr id="11" name="Datumsplatzhalter 10"/>
          <p:cNvSpPr>
            <a:spLocks noGrp="1"/>
          </p:cNvSpPr>
          <p:nvPr>
            <p:ph type="dt" sz="half" idx="10"/>
          </p:nvPr>
        </p:nvSpPr>
        <p:spPr/>
        <p:txBody>
          <a:bodyPr/>
          <a:lstStyle/>
          <a:p>
            <a:fld id="{1A5EBF1C-5147-40CD-B9DA-6E45DE1D8E3A}" type="datetime1">
              <a:rPr lang="de-DE" smtClean="0"/>
              <a:t>09.03.2026</a:t>
            </a:fld>
            <a:endParaRPr lang="de-DE"/>
          </a:p>
        </p:txBody>
      </p:sp>
      <p:sp>
        <p:nvSpPr>
          <p:cNvPr id="12" name="Fußzeilenplatzhalter 11"/>
          <p:cNvSpPr>
            <a:spLocks noGrp="1"/>
          </p:cNvSpPr>
          <p:nvPr>
            <p:ph type="ftr" sz="quarter" idx="11"/>
          </p:nvPr>
        </p:nvSpPr>
        <p:spPr/>
        <p:txBody>
          <a:bodyPr/>
          <a:lstStyle/>
          <a:p>
            <a:r>
              <a:rPr lang="de-DE" smtClean="0"/>
              <a:t>Gewaltfreie Kommunikation</a:t>
            </a:r>
            <a:endParaRPr lang="de-DE"/>
          </a:p>
        </p:txBody>
      </p:sp>
      <p:sp>
        <p:nvSpPr>
          <p:cNvPr id="13" name="Foliennummernplatzhalter 12"/>
          <p:cNvSpPr>
            <a:spLocks noGrp="1"/>
          </p:cNvSpPr>
          <p:nvPr>
            <p:ph type="sldNum" sz="quarter" idx="12"/>
          </p:nvPr>
        </p:nvSpPr>
        <p:spPr/>
        <p:txBody>
          <a:bodyPr/>
          <a:lstStyle/>
          <a:p>
            <a:fld id="{86C44CB7-C9FF-4C1F-9DB2-25A71D8A05B4}" type="slidenum">
              <a:rPr lang="de-DE" smtClean="0"/>
              <a:t>10</a:t>
            </a:fld>
            <a:endParaRPr lang="de-DE"/>
          </a:p>
        </p:txBody>
      </p:sp>
    </p:spTree>
    <p:extLst>
      <p:ext uri="{BB962C8B-B14F-4D97-AF65-F5344CB8AC3E}">
        <p14:creationId xmlns:p14="http://schemas.microsoft.com/office/powerpoint/2010/main" val="350119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Gewalt – Definition der WHO (2002)</a:t>
            </a:r>
            <a:endParaRPr lang="de-DE" dirty="0"/>
          </a:p>
        </p:txBody>
      </p:sp>
      <p:sp>
        <p:nvSpPr>
          <p:cNvPr id="3" name="Inhaltsplatzhalter 2"/>
          <p:cNvSpPr>
            <a:spLocks noGrp="1"/>
          </p:cNvSpPr>
          <p:nvPr>
            <p:ph idx="1"/>
          </p:nvPr>
        </p:nvSpPr>
        <p:spPr/>
        <p:txBody>
          <a:bodyPr>
            <a:normAutofit lnSpcReduction="10000"/>
          </a:bodyPr>
          <a:lstStyle/>
          <a:p>
            <a:pPr marL="0" indent="0">
              <a:buNone/>
            </a:pPr>
            <a:r>
              <a:rPr lang="en-US" b="1" dirty="0" smtClean="0"/>
              <a:t>Definition der WHO (2002):</a:t>
            </a:r>
          </a:p>
          <a:p>
            <a:pPr marL="0" indent="0">
              <a:buNone/>
            </a:pPr>
            <a:r>
              <a:rPr lang="en-US" i="1" dirty="0" smtClean="0"/>
              <a:t>“The </a:t>
            </a:r>
            <a:r>
              <a:rPr lang="en-US" i="1" dirty="0"/>
              <a:t>intentional use of physical force or power</a:t>
            </a:r>
            <a:r>
              <a:rPr lang="en-US" i="1" dirty="0" smtClean="0"/>
              <a:t>, threatened </a:t>
            </a:r>
            <a:r>
              <a:rPr lang="en-US" i="1" dirty="0"/>
              <a:t>or actual, against oneself, </a:t>
            </a:r>
            <a:r>
              <a:rPr lang="en-US" i="1" dirty="0" smtClean="0"/>
              <a:t>another person</a:t>
            </a:r>
            <a:r>
              <a:rPr lang="en-US" i="1" dirty="0"/>
              <a:t>, or against a group or community, </a:t>
            </a:r>
            <a:r>
              <a:rPr lang="en-US" i="1" dirty="0" smtClean="0"/>
              <a:t>that either </a:t>
            </a:r>
            <a:r>
              <a:rPr lang="en-US" i="1" dirty="0"/>
              <a:t>results in or has a high likelihood </a:t>
            </a:r>
            <a:r>
              <a:rPr lang="en-US" i="1" dirty="0" smtClean="0"/>
              <a:t>of resulting </a:t>
            </a:r>
            <a:r>
              <a:rPr lang="en-US" i="1" dirty="0"/>
              <a:t>in injury, death, psychological harm</a:t>
            </a:r>
            <a:r>
              <a:rPr lang="en-US" i="1" dirty="0" smtClean="0"/>
              <a:t>, </a:t>
            </a:r>
            <a:r>
              <a:rPr lang="en-US" i="1" dirty="0" err="1" smtClean="0"/>
              <a:t>maldevelopment</a:t>
            </a:r>
            <a:r>
              <a:rPr lang="en-US" i="1" dirty="0" smtClean="0"/>
              <a:t> </a:t>
            </a:r>
            <a:r>
              <a:rPr lang="en-US" i="1" dirty="0"/>
              <a:t>or </a:t>
            </a:r>
            <a:r>
              <a:rPr lang="en-US" i="1" dirty="0" smtClean="0"/>
              <a:t>deprivation.”</a:t>
            </a:r>
          </a:p>
          <a:p>
            <a:pPr marL="0" indent="0">
              <a:buNone/>
            </a:pPr>
            <a:r>
              <a:rPr lang="de-DE" b="1" dirty="0" smtClean="0"/>
              <a:t>Übersetzung:</a:t>
            </a:r>
          </a:p>
          <a:p>
            <a:pPr marL="0" indent="0">
              <a:buNone/>
            </a:pPr>
            <a:r>
              <a:rPr lang="de-DE" i="1" dirty="0" smtClean="0"/>
              <a:t>„</a:t>
            </a:r>
            <a:r>
              <a:rPr lang="de-DE" i="1" dirty="0"/>
              <a:t>Die vorsätzliche Anwendung von physischer Gewalt oder Macht, sei es angedroht oder tatsächlich, gegen sich selbst, eine andere Person oder gegen eine Gruppe oder Gemeinschaft, die entweder zu Verletzungen, Tod, psychischen Schäden, Entwicklungsstörungen oder Entbehrungen führt oder mit hoher Wahrscheinlichkeit dazu führen wird</a:t>
            </a:r>
            <a:r>
              <a:rPr lang="de-DE" i="1" dirty="0" smtClean="0"/>
              <a:t>.“</a:t>
            </a:r>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11</a:t>
            </a:fld>
            <a:endParaRPr lang="de-DE"/>
          </a:p>
        </p:txBody>
      </p:sp>
    </p:spTree>
    <p:extLst>
      <p:ext uri="{BB962C8B-B14F-4D97-AF65-F5344CB8AC3E}">
        <p14:creationId xmlns:p14="http://schemas.microsoft.com/office/powerpoint/2010/main" val="12810886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Wo fängt für Sie Gewalt an?</a:t>
            </a:r>
            <a:endParaRPr lang="de-DE" dirty="0"/>
          </a:p>
        </p:txBody>
      </p:sp>
      <p:sp>
        <p:nvSpPr>
          <p:cNvPr id="3" name="Inhaltsplatzhalter 2"/>
          <p:cNvSpPr>
            <a:spLocks noGrp="1"/>
          </p:cNvSpPr>
          <p:nvPr>
            <p:ph idx="1"/>
          </p:nvPr>
        </p:nvSpPr>
        <p:spPr/>
        <p:txBody>
          <a:bodyPr>
            <a:normAutofit/>
          </a:bodyPr>
          <a:lstStyle/>
          <a:p>
            <a:pPr marL="0" indent="0" algn="ctr">
              <a:buNone/>
            </a:pPr>
            <a:r>
              <a:rPr lang="de-DE" sz="4000" dirty="0" smtClean="0"/>
              <a:t>Arbeitsblatt</a:t>
            </a:r>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12</a:t>
            </a:fld>
            <a:endParaRPr lang="de-DE"/>
          </a:p>
        </p:txBody>
      </p:sp>
      <p:sp>
        <p:nvSpPr>
          <p:cNvPr id="11" name="Ellipse 10">
            <a:hlinkClick r:id="rId3">
              <a:snd r:embed="rId2" name="whoosh.wav"/>
            </a:hlinkClick>
            <a:hlinkHover r:id="" action="ppaction://noaction">
              <a:snd r:embed="rId4" name="chimes.wav"/>
            </a:hlinkHover>
          </p:cNvPr>
          <p:cNvSpPr/>
          <p:nvPr/>
        </p:nvSpPr>
        <p:spPr>
          <a:xfrm>
            <a:off x="5376000" y="4001294"/>
            <a:ext cx="1440000" cy="1440000"/>
          </a:xfrm>
          <a:prstGeom prst="ellipse">
            <a:avLst/>
          </a:prstGeom>
          <a:blipFill>
            <a:blip r:embed="rId5"/>
            <a:srcRect/>
            <a:stretch>
              <a:fillRect/>
            </a:stretch>
          </a:blipFill>
          <a:ln w="25400">
            <a:solidFill>
              <a:schemeClr val="accent6">
                <a:lumMod val="75000"/>
              </a:schemeClr>
            </a:solidFill>
          </a:ln>
          <a:effectLst>
            <a:glow rad="228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5146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Fragen zur Gewalt</a:t>
            </a:r>
            <a:endParaRPr lang="de-DE" dirty="0"/>
          </a:p>
        </p:txBody>
      </p:sp>
      <p:sp>
        <p:nvSpPr>
          <p:cNvPr id="3" name="Inhaltsplatzhalter 2"/>
          <p:cNvSpPr>
            <a:spLocks noGrp="1"/>
          </p:cNvSpPr>
          <p:nvPr>
            <p:ph idx="1"/>
          </p:nvPr>
        </p:nvSpPr>
        <p:spPr/>
        <p:txBody>
          <a:bodyPr/>
          <a:lstStyle/>
          <a:p>
            <a:r>
              <a:rPr lang="de-DE" dirty="0" smtClean="0"/>
              <a:t>Warum wenden Menschen Gewalt an?</a:t>
            </a:r>
          </a:p>
          <a:p>
            <a:r>
              <a:rPr lang="de-DE" dirty="0" smtClean="0"/>
              <a:t>Wie fühlen sich Menschen, die Gewalt anwenden?</a:t>
            </a:r>
          </a:p>
          <a:p>
            <a:r>
              <a:rPr lang="de-DE" dirty="0"/>
              <a:t>Wie beeinflusst Gewalt unser Zusammenleben in der Familie, auf der Arbeit, in der Welt?</a:t>
            </a:r>
          </a:p>
          <a:p>
            <a:r>
              <a:rPr lang="de-DE" dirty="0" smtClean="0"/>
              <a:t>Was würde sich verändern, wenn es keine Gewalt gäbe?</a:t>
            </a:r>
            <a:endParaRPr lang="de-DE" dirty="0" smtClean="0">
              <a:solidFill>
                <a:srgbClr val="00B050"/>
              </a:solidFill>
            </a:endParaRPr>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13</a:t>
            </a:fld>
            <a:endParaRPr lang="de-DE"/>
          </a:p>
        </p:txBody>
      </p:sp>
      <p:pic>
        <p:nvPicPr>
          <p:cNvPr id="4" name="Grafik 3"/>
          <p:cNvPicPr>
            <a:picLocks noChangeAspect="1"/>
          </p:cNvPicPr>
          <p:nvPr/>
        </p:nvPicPr>
        <p:blipFill>
          <a:blip r:embed="rId2" cstate="print">
            <a:clrChange>
              <a:clrFrom>
                <a:srgbClr val="FEFEFE"/>
              </a:clrFrom>
              <a:clrTo>
                <a:srgbClr val="FEFEFE">
                  <a:alpha val="0"/>
                </a:srgbClr>
              </a:clrTo>
            </a:clrChange>
            <a:duotone>
              <a:prstClr val="black"/>
              <a:srgbClr val="FFCCFF">
                <a:tint val="45000"/>
                <a:satMod val="400000"/>
              </a:srgbClr>
            </a:duotone>
            <a:extLst>
              <a:ext uri="{28A0092B-C50C-407E-A947-70E740481C1C}">
                <a14:useLocalDpi xmlns:a14="http://schemas.microsoft.com/office/drawing/2010/main" val="0"/>
              </a:ext>
            </a:extLst>
          </a:blip>
          <a:stretch>
            <a:fillRect/>
          </a:stretch>
        </p:blipFill>
        <p:spPr>
          <a:xfrm>
            <a:off x="4836000" y="4018912"/>
            <a:ext cx="2520000" cy="2520000"/>
          </a:xfrm>
          <a:prstGeom prst="rect">
            <a:avLst/>
          </a:prstGeom>
        </p:spPr>
      </p:pic>
    </p:spTree>
    <p:extLst>
      <p:ext uri="{BB962C8B-B14F-4D97-AF65-F5344CB8AC3E}">
        <p14:creationId xmlns:p14="http://schemas.microsoft.com/office/powerpoint/2010/main" val="30558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6" presetClass="entr" presetSubtype="32"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out)">
                                      <p:cBhvr>
                                        <p:cTn id="21" dur="9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Vorwürfe</a:t>
            </a:r>
            <a:endParaRPr lang="de-DE" dirty="0"/>
          </a:p>
        </p:txBody>
      </p:sp>
      <p:sp>
        <p:nvSpPr>
          <p:cNvPr id="3" name="Inhaltsplatzhalter 2"/>
          <p:cNvSpPr>
            <a:spLocks noGrp="1"/>
          </p:cNvSpPr>
          <p:nvPr>
            <p:ph idx="1"/>
          </p:nvPr>
        </p:nvSpPr>
        <p:spPr/>
        <p:txBody>
          <a:bodyPr>
            <a:normAutofit lnSpcReduction="10000"/>
          </a:bodyPr>
          <a:lstStyle/>
          <a:p>
            <a:pPr marL="0" indent="0">
              <a:buNone/>
            </a:pPr>
            <a:r>
              <a:rPr lang="de-DE" dirty="0" smtClean="0"/>
              <a:t>Rollenspiel (freiwillig)</a:t>
            </a:r>
          </a:p>
          <a:p>
            <a:r>
              <a:rPr lang="de-DE" dirty="0" smtClean="0"/>
              <a:t>Überlegen </a:t>
            </a:r>
            <a:r>
              <a:rPr lang="de-DE" dirty="0"/>
              <a:t>Sie sich eine Situation und teilen Sie diese Ihrem </a:t>
            </a:r>
            <a:r>
              <a:rPr lang="de-DE" dirty="0" smtClean="0"/>
              <a:t>Übungs-Partner mit.</a:t>
            </a:r>
          </a:p>
          <a:p>
            <a:r>
              <a:rPr lang="de-DE" dirty="0" smtClean="0"/>
              <a:t>Suchen Sie sich dafür einen der Beispielsätze von der nächsten Folie aus oder denken Sie sich einen eigenen aus.</a:t>
            </a:r>
          </a:p>
          <a:p>
            <a:r>
              <a:rPr lang="de-DE" dirty="0" smtClean="0"/>
              <a:t>Schleudern Sie den gewählten Vorwurf mit lebensnaher Konfliktenergie Ihren Partner an den Kopf.</a:t>
            </a:r>
          </a:p>
          <a:p>
            <a:r>
              <a:rPr lang="de-DE" dirty="0" smtClean="0"/>
              <a:t>Lassen Sie einen Dialog entstehen.</a:t>
            </a:r>
          </a:p>
          <a:p>
            <a:r>
              <a:rPr lang="de-DE" dirty="0" smtClean="0"/>
              <a:t>Beobachten Sie Ihre eigenen Re-Aktionen, Gefühle und Gedanken ebenso wie die Ihres Partners.</a:t>
            </a:r>
          </a:p>
          <a:p>
            <a:endParaRPr lang="de-DE" dirty="0" smtClean="0"/>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14</a:t>
            </a:fld>
            <a:endParaRPr lang="de-DE"/>
          </a:p>
        </p:txBody>
      </p:sp>
    </p:spTree>
    <p:extLst>
      <p:ext uri="{BB962C8B-B14F-4D97-AF65-F5344CB8AC3E}">
        <p14:creationId xmlns:p14="http://schemas.microsoft.com/office/powerpoint/2010/main" val="196210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Vorwürfe</a:t>
            </a:r>
            <a:endParaRPr lang="de-DE" dirty="0"/>
          </a:p>
        </p:txBody>
      </p:sp>
      <p:sp>
        <p:nvSpPr>
          <p:cNvPr id="3" name="Inhaltsplatzhalter 2"/>
          <p:cNvSpPr>
            <a:spLocks noGrp="1"/>
          </p:cNvSpPr>
          <p:nvPr>
            <p:ph idx="1"/>
          </p:nvPr>
        </p:nvSpPr>
        <p:spPr/>
        <p:txBody>
          <a:bodyPr>
            <a:normAutofit fontScale="92500" lnSpcReduction="20000"/>
          </a:bodyPr>
          <a:lstStyle/>
          <a:p>
            <a:r>
              <a:rPr lang="de-DE" dirty="0"/>
              <a:t>Du hörst mir nie richtig zu!</a:t>
            </a:r>
          </a:p>
          <a:p>
            <a:r>
              <a:rPr lang="de-DE" dirty="0"/>
              <a:t>Du verträgst einfach keine Kritik!</a:t>
            </a:r>
          </a:p>
          <a:p>
            <a:r>
              <a:rPr lang="de-DE" dirty="0"/>
              <a:t>Du glaubst immer, dass du superschlau bist!</a:t>
            </a:r>
          </a:p>
          <a:p>
            <a:r>
              <a:rPr lang="de-DE" dirty="0"/>
              <a:t>Du hast immer eine andere Ausrede!</a:t>
            </a:r>
          </a:p>
          <a:p>
            <a:r>
              <a:rPr lang="de-DE" dirty="0"/>
              <a:t>Du hältst dich immer aus allem raus!</a:t>
            </a:r>
          </a:p>
          <a:p>
            <a:r>
              <a:rPr lang="de-DE" dirty="0"/>
              <a:t>Auf dich kann man sich nie verlassen!</a:t>
            </a:r>
          </a:p>
          <a:p>
            <a:r>
              <a:rPr lang="de-DE" dirty="0"/>
              <a:t>Wenn man dich braucht hast du nie Zeit!</a:t>
            </a:r>
          </a:p>
          <a:p>
            <a:r>
              <a:rPr lang="de-DE" dirty="0"/>
              <a:t>Dir geht es doch immer nur um dich selbst!</a:t>
            </a:r>
          </a:p>
          <a:p>
            <a:r>
              <a:rPr lang="de-DE" dirty="0"/>
              <a:t>Du bist ständig beleidigt!</a:t>
            </a:r>
          </a:p>
          <a:p>
            <a:r>
              <a:rPr lang="de-DE" dirty="0"/>
              <a:t>Wann setzt du dich schon mal für andere ein</a:t>
            </a:r>
            <a:r>
              <a:rPr lang="de-DE" dirty="0" smtClean="0"/>
              <a:t>?</a:t>
            </a:r>
            <a:endParaRPr lang="de-DE" dirty="0"/>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15</a:t>
            </a:fld>
            <a:endParaRPr lang="de-DE"/>
          </a:p>
        </p:txBody>
      </p:sp>
      <p:pic>
        <p:nvPicPr>
          <p:cNvPr id="11" name="Grafik 10"/>
          <p:cNvPicPr>
            <a:picLocks noChangeAspect="1"/>
          </p:cNvPicPr>
          <p:nvPr/>
        </p:nvPicPr>
        <p:blipFill>
          <a:blip r:embed="rId2">
            <a:clrChange>
              <a:clrFrom>
                <a:srgbClr val="FCFCFC"/>
              </a:clrFrom>
              <a:clrTo>
                <a:srgbClr val="FCFCFC">
                  <a:alpha val="0"/>
                </a:srgbClr>
              </a:clrTo>
            </a:clrChange>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5952066" y="572294"/>
            <a:ext cx="6858000" cy="6858000"/>
          </a:xfrm>
          <a:prstGeom prst="rect">
            <a:avLst/>
          </a:prstGeom>
        </p:spPr>
      </p:pic>
    </p:spTree>
    <p:extLst>
      <p:ext uri="{BB962C8B-B14F-4D97-AF65-F5344CB8AC3E}">
        <p14:creationId xmlns:p14="http://schemas.microsoft.com/office/powerpoint/2010/main" val="388947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Vorwürfe</a:t>
            </a:r>
            <a:endParaRPr lang="de-DE" dirty="0"/>
          </a:p>
        </p:txBody>
      </p:sp>
      <p:sp>
        <p:nvSpPr>
          <p:cNvPr id="3" name="Inhaltsplatzhalter 2"/>
          <p:cNvSpPr>
            <a:spLocks noGrp="1"/>
          </p:cNvSpPr>
          <p:nvPr>
            <p:ph idx="1"/>
          </p:nvPr>
        </p:nvSpPr>
        <p:spPr/>
        <p:txBody>
          <a:bodyPr>
            <a:normAutofit/>
          </a:bodyPr>
          <a:lstStyle/>
          <a:p>
            <a:r>
              <a:rPr lang="de-DE" dirty="0" smtClean="0"/>
              <a:t>Welche Re-Aktionen haben Sie bei Sich und Ihrem Partner wahr genommen?</a:t>
            </a:r>
          </a:p>
          <a:p>
            <a:r>
              <a:rPr lang="de-DE" dirty="0" smtClean="0"/>
              <a:t>Welche Gefühle und Gedanken sind dabei aufgekommen?</a:t>
            </a:r>
          </a:p>
          <a:p>
            <a:r>
              <a:rPr lang="de-DE" dirty="0" smtClean="0"/>
              <a:t>Zu welchem Erfolg führt ein Vorwurf?</a:t>
            </a:r>
          </a:p>
          <a:p>
            <a:endParaRPr lang="de-DE" dirty="0" smtClean="0"/>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16</a:t>
            </a:fld>
            <a:endParaRPr lang="de-DE"/>
          </a:p>
        </p:txBody>
      </p:sp>
    </p:spTree>
    <p:extLst>
      <p:ext uri="{BB962C8B-B14F-4D97-AF65-F5344CB8AC3E}">
        <p14:creationId xmlns:p14="http://schemas.microsoft.com/office/powerpoint/2010/main" val="397199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Wolf und Giraffe</a:t>
            </a:r>
            <a:endParaRPr lang="de-DE" dirty="0"/>
          </a:p>
        </p:txBody>
      </p:sp>
      <p:sp>
        <p:nvSpPr>
          <p:cNvPr id="17" name="Datumsplatzhalter 16"/>
          <p:cNvSpPr>
            <a:spLocks noGrp="1"/>
          </p:cNvSpPr>
          <p:nvPr>
            <p:ph type="dt" sz="half" idx="10"/>
          </p:nvPr>
        </p:nvSpPr>
        <p:spPr/>
        <p:txBody>
          <a:bodyPr/>
          <a:lstStyle/>
          <a:p>
            <a:fld id="{0EDC4EE5-1E52-4E48-8CCD-F7C4FAFD68F3}" type="datetime1">
              <a:rPr lang="de-DE" smtClean="0"/>
              <a:t>09.03.2026</a:t>
            </a:fld>
            <a:endParaRPr lang="de-DE"/>
          </a:p>
        </p:txBody>
      </p:sp>
      <p:sp>
        <p:nvSpPr>
          <p:cNvPr id="18" name="Fußzeilenplatzhalter 17"/>
          <p:cNvSpPr>
            <a:spLocks noGrp="1"/>
          </p:cNvSpPr>
          <p:nvPr>
            <p:ph type="ftr" sz="quarter" idx="11"/>
          </p:nvPr>
        </p:nvSpPr>
        <p:spPr/>
        <p:txBody>
          <a:bodyPr/>
          <a:lstStyle/>
          <a:p>
            <a:r>
              <a:rPr lang="de-DE" smtClean="0"/>
              <a:t>Gewaltfreie Kommunikation</a:t>
            </a:r>
            <a:endParaRPr lang="de-DE"/>
          </a:p>
        </p:txBody>
      </p:sp>
      <p:sp>
        <p:nvSpPr>
          <p:cNvPr id="19" name="Foliennummernplatzhalter 18"/>
          <p:cNvSpPr>
            <a:spLocks noGrp="1"/>
          </p:cNvSpPr>
          <p:nvPr>
            <p:ph type="sldNum" sz="quarter" idx="12"/>
          </p:nvPr>
        </p:nvSpPr>
        <p:spPr/>
        <p:txBody>
          <a:bodyPr/>
          <a:lstStyle/>
          <a:p>
            <a:fld id="{86C44CB7-C9FF-4C1F-9DB2-25A71D8A05B4}" type="slidenum">
              <a:rPr lang="de-DE" smtClean="0"/>
              <a:t>17</a:t>
            </a:fld>
            <a:endParaRPr lang="de-DE"/>
          </a:p>
        </p:txBody>
      </p:sp>
      <p:pic>
        <p:nvPicPr>
          <p:cNvPr id="21" name="Grafik 2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95575" y="0"/>
            <a:ext cx="6858000" cy="6858000"/>
          </a:xfrm>
          <a:prstGeom prst="rect">
            <a:avLst/>
          </a:prstGeom>
        </p:spPr>
      </p:pic>
      <p:sp>
        <p:nvSpPr>
          <p:cNvPr id="3" name="Textfeld 2"/>
          <p:cNvSpPr txBox="1"/>
          <p:nvPr/>
        </p:nvSpPr>
        <p:spPr>
          <a:xfrm>
            <a:off x="4271963" y="5676900"/>
            <a:ext cx="3648074" cy="369332"/>
          </a:xfrm>
          <a:prstGeom prst="rect">
            <a:avLst/>
          </a:prstGeom>
          <a:noFill/>
        </p:spPr>
        <p:txBody>
          <a:bodyPr wrap="square" rtlCol="0">
            <a:spAutoFit/>
          </a:bodyPr>
          <a:lstStyle/>
          <a:p>
            <a:pPr algn="ctr"/>
            <a:r>
              <a:rPr lang="de-DE" dirty="0" smtClean="0"/>
              <a:t>Ursprünglich Schakal und Giraffe</a:t>
            </a:r>
            <a:endParaRPr lang="de-DE" dirty="0"/>
          </a:p>
        </p:txBody>
      </p:sp>
    </p:spTree>
    <p:extLst>
      <p:ext uri="{BB962C8B-B14F-4D97-AF65-F5344CB8AC3E}">
        <p14:creationId xmlns:p14="http://schemas.microsoft.com/office/powerpoint/2010/main" val="25609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Wolf und Giraffe</a:t>
            </a:r>
            <a:endParaRPr lang="de-DE" dirty="0"/>
          </a:p>
        </p:txBody>
      </p:sp>
      <p:sp>
        <p:nvSpPr>
          <p:cNvPr id="4" name="Textplatzhalter 3"/>
          <p:cNvSpPr>
            <a:spLocks noGrp="1"/>
          </p:cNvSpPr>
          <p:nvPr>
            <p:ph type="body" idx="1"/>
          </p:nvPr>
        </p:nvSpPr>
        <p:spPr/>
        <p:txBody>
          <a:bodyPr/>
          <a:lstStyle/>
          <a:p>
            <a:r>
              <a:rPr lang="de-DE" dirty="0" smtClean="0"/>
              <a:t>Wolfssprache</a:t>
            </a:r>
            <a:endParaRPr lang="de-DE" dirty="0"/>
          </a:p>
        </p:txBody>
      </p:sp>
      <p:sp>
        <p:nvSpPr>
          <p:cNvPr id="5" name="Inhaltsplatzhalter 4"/>
          <p:cNvSpPr>
            <a:spLocks noGrp="1"/>
          </p:cNvSpPr>
          <p:nvPr>
            <p:ph sz="half" idx="2"/>
          </p:nvPr>
        </p:nvSpPr>
        <p:spPr/>
        <p:txBody>
          <a:bodyPr/>
          <a:lstStyle/>
          <a:p>
            <a:r>
              <a:rPr lang="de-DE" dirty="0" smtClean="0"/>
              <a:t>Lebensentfremdende Kommunikation</a:t>
            </a:r>
          </a:p>
          <a:p>
            <a:r>
              <a:rPr lang="de-DE" dirty="0" smtClean="0"/>
              <a:t>bewertet, interpretiert, kritisiert, droht oder straft</a:t>
            </a:r>
          </a:p>
          <a:p>
            <a:r>
              <a:rPr lang="de-DE" dirty="0" smtClean="0"/>
              <a:t>spricht in „Du-Botschaften“</a:t>
            </a:r>
            <a:br>
              <a:rPr lang="de-DE" dirty="0" smtClean="0"/>
            </a:br>
            <a:r>
              <a:rPr lang="de-DE" dirty="0" smtClean="0"/>
              <a:t>z. B. „Du bist immer so egoistisch!“</a:t>
            </a:r>
            <a:endParaRPr lang="de-DE" dirty="0"/>
          </a:p>
        </p:txBody>
      </p:sp>
      <p:sp>
        <p:nvSpPr>
          <p:cNvPr id="6" name="Textplatzhalter 5"/>
          <p:cNvSpPr>
            <a:spLocks noGrp="1"/>
          </p:cNvSpPr>
          <p:nvPr>
            <p:ph type="body" sz="quarter" idx="3"/>
          </p:nvPr>
        </p:nvSpPr>
        <p:spPr/>
        <p:txBody>
          <a:bodyPr/>
          <a:lstStyle/>
          <a:p>
            <a:r>
              <a:rPr lang="de-DE" dirty="0" smtClean="0"/>
              <a:t>Giraffensprache</a:t>
            </a:r>
            <a:endParaRPr lang="de-DE" dirty="0"/>
          </a:p>
        </p:txBody>
      </p:sp>
      <p:sp>
        <p:nvSpPr>
          <p:cNvPr id="7" name="Inhaltsplatzhalter 6"/>
          <p:cNvSpPr>
            <a:spLocks noGrp="1"/>
          </p:cNvSpPr>
          <p:nvPr>
            <p:ph sz="quarter" idx="4"/>
          </p:nvPr>
        </p:nvSpPr>
        <p:spPr/>
        <p:txBody>
          <a:bodyPr/>
          <a:lstStyle/>
          <a:p>
            <a:r>
              <a:rPr lang="de-DE" dirty="0" smtClean="0"/>
              <a:t>Gewaltfreie Kommunikation</a:t>
            </a:r>
          </a:p>
          <a:p>
            <a:r>
              <a:rPr lang="de-DE" dirty="0" smtClean="0"/>
              <a:t>spricht von sich, ihren Gefühlen und Bedürfnissen, ohne den anderen anzugreifen</a:t>
            </a:r>
          </a:p>
          <a:p>
            <a:r>
              <a:rPr lang="de-DE" dirty="0" smtClean="0"/>
              <a:t>hört auch dann noch die Bedürfnisse des Gegenübers, wenn dieser „wölfisch“ spricht</a:t>
            </a:r>
            <a:endParaRPr lang="de-DE" dirty="0"/>
          </a:p>
        </p:txBody>
      </p:sp>
      <p:sp>
        <p:nvSpPr>
          <p:cNvPr id="17" name="Datumsplatzhalter 16"/>
          <p:cNvSpPr>
            <a:spLocks noGrp="1"/>
          </p:cNvSpPr>
          <p:nvPr>
            <p:ph type="dt" sz="half" idx="10"/>
          </p:nvPr>
        </p:nvSpPr>
        <p:spPr/>
        <p:txBody>
          <a:bodyPr/>
          <a:lstStyle/>
          <a:p>
            <a:fld id="{0EDC4EE5-1E52-4E48-8CCD-F7C4FAFD68F3}" type="datetime1">
              <a:rPr lang="de-DE" smtClean="0"/>
              <a:t>09.03.2026</a:t>
            </a:fld>
            <a:endParaRPr lang="de-DE"/>
          </a:p>
        </p:txBody>
      </p:sp>
      <p:sp>
        <p:nvSpPr>
          <p:cNvPr id="18" name="Fußzeilenplatzhalter 17"/>
          <p:cNvSpPr>
            <a:spLocks noGrp="1"/>
          </p:cNvSpPr>
          <p:nvPr>
            <p:ph type="ftr" sz="quarter" idx="11"/>
          </p:nvPr>
        </p:nvSpPr>
        <p:spPr/>
        <p:txBody>
          <a:bodyPr/>
          <a:lstStyle/>
          <a:p>
            <a:r>
              <a:rPr lang="de-DE" smtClean="0"/>
              <a:t>Gewaltfreie Kommunikation</a:t>
            </a:r>
            <a:endParaRPr lang="de-DE"/>
          </a:p>
        </p:txBody>
      </p:sp>
      <p:sp>
        <p:nvSpPr>
          <p:cNvPr id="19" name="Foliennummernplatzhalter 18"/>
          <p:cNvSpPr>
            <a:spLocks noGrp="1"/>
          </p:cNvSpPr>
          <p:nvPr>
            <p:ph type="sldNum" sz="quarter" idx="12"/>
          </p:nvPr>
        </p:nvSpPr>
        <p:spPr/>
        <p:txBody>
          <a:bodyPr/>
          <a:lstStyle/>
          <a:p>
            <a:fld id="{86C44CB7-C9FF-4C1F-9DB2-25A71D8A05B4}" type="slidenum">
              <a:rPr lang="de-DE" smtClean="0"/>
              <a:t>18</a:t>
            </a:fld>
            <a:endParaRPr lang="de-DE"/>
          </a:p>
        </p:txBody>
      </p:sp>
    </p:spTree>
    <p:extLst>
      <p:ext uri="{BB962C8B-B14F-4D97-AF65-F5344CB8AC3E}">
        <p14:creationId xmlns:p14="http://schemas.microsoft.com/office/powerpoint/2010/main" val="226592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Reaktionsmuster des Wolfes</a:t>
            </a:r>
            <a:endParaRPr lang="de-DE" dirty="0"/>
          </a:p>
        </p:txBody>
      </p:sp>
      <p:sp>
        <p:nvSpPr>
          <p:cNvPr id="3" name="Inhaltsplatzhalter 2"/>
          <p:cNvSpPr>
            <a:spLocks noGrp="1"/>
          </p:cNvSpPr>
          <p:nvPr>
            <p:ph idx="1"/>
          </p:nvPr>
        </p:nvSpPr>
        <p:spPr/>
        <p:txBody>
          <a:bodyPr>
            <a:normAutofit fontScale="85000" lnSpcReduction="20000"/>
          </a:bodyPr>
          <a:lstStyle/>
          <a:p>
            <a:r>
              <a:rPr lang="de-DE" dirty="0" smtClean="0"/>
              <a:t>Vorwurf, Beschuldigung: „Du strengst dich nie an!“</a:t>
            </a:r>
          </a:p>
          <a:p>
            <a:r>
              <a:rPr lang="de-DE" dirty="0" smtClean="0"/>
              <a:t>Gegenvorwurf: „Du machst doch selber keine Vorschläge!“</a:t>
            </a:r>
          </a:p>
          <a:p>
            <a:r>
              <a:rPr lang="de-DE" dirty="0" smtClean="0"/>
              <a:t>Rechtfertigung: „Es war so viel los. Ich hatte wirklich keine Zeit mich vorzubereiten.“</a:t>
            </a:r>
          </a:p>
          <a:p>
            <a:r>
              <a:rPr lang="de-DE" dirty="0" smtClean="0"/>
              <a:t>Leugnung, Bezweifeln: „Das hat doch nie jemand behauptet.“</a:t>
            </a:r>
          </a:p>
          <a:p>
            <a:r>
              <a:rPr lang="de-DE" dirty="0" smtClean="0"/>
              <a:t>Rückzug: „Such dir jemand anderen.“ Auch: nicht zuhören, weggehen</a:t>
            </a:r>
          </a:p>
          <a:p>
            <a:r>
              <a:rPr lang="de-DE" dirty="0" smtClean="0"/>
              <a:t>Drohen: „Wenn du jetzt geht’s, kannst du dich gleich für immer verabschieden.“</a:t>
            </a:r>
          </a:p>
          <a:p>
            <a:r>
              <a:rPr lang="de-DE" dirty="0" smtClean="0"/>
              <a:t>Beleidigung, Beschämung, Moralisieren: „Du erwartest ständig, dass alle Verständnis für dich haben. Das ist total selbstbezogen. Du solltest dich auch mal in andere einfühlen.“</a:t>
            </a:r>
          </a:p>
          <a:p>
            <a:r>
              <a:rPr lang="de-DE" dirty="0" smtClean="0"/>
              <a:t>Vergleiche, Abwertung: „Du hast einfach weniger Durchsetzungskraft als die anderen.“</a:t>
            </a:r>
          </a:p>
          <a:p>
            <a:endParaRPr lang="de-DE" dirty="0" smtClean="0"/>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dirty="0"/>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19</a:t>
            </a:fld>
            <a:endParaRPr lang="de-DE" dirty="0"/>
          </a:p>
        </p:txBody>
      </p:sp>
    </p:spTree>
    <p:extLst>
      <p:ext uri="{BB962C8B-B14F-4D97-AF65-F5344CB8AC3E}">
        <p14:creationId xmlns:p14="http://schemas.microsoft.com/office/powerpoint/2010/main" val="104039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Grafik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812" t="21905" r="3385" b="22637"/>
          <a:stretch/>
        </p:blipFill>
        <p:spPr>
          <a:xfrm>
            <a:off x="376270" y="1629504"/>
            <a:ext cx="11449087" cy="3592111"/>
          </a:xfrm>
          <a:custGeom>
            <a:avLst/>
            <a:gdLst/>
            <a:ahLst/>
            <a:cxnLst/>
            <a:rect l="l" t="t" r="r" b="b"/>
            <a:pathLst>
              <a:path w="11449087" h="3592111">
                <a:moveTo>
                  <a:pt x="8225354" y="3022448"/>
                </a:moveTo>
                <a:cubicBezTo>
                  <a:pt x="8169112" y="3063615"/>
                  <a:pt x="8136498" y="3098113"/>
                  <a:pt x="8127511" y="3125944"/>
                </a:cubicBezTo>
                <a:cubicBezTo>
                  <a:pt x="8118523" y="3153775"/>
                  <a:pt x="8114031" y="3193782"/>
                  <a:pt x="8114031" y="3245965"/>
                </a:cubicBezTo>
                <a:cubicBezTo>
                  <a:pt x="8114031" y="3305685"/>
                  <a:pt x="8117945" y="3344243"/>
                  <a:pt x="8125771" y="3361637"/>
                </a:cubicBezTo>
                <a:cubicBezTo>
                  <a:pt x="8133599" y="3379031"/>
                  <a:pt x="8149109" y="3387728"/>
                  <a:pt x="8172301" y="3387728"/>
                </a:cubicBezTo>
                <a:cubicBezTo>
                  <a:pt x="8194334" y="3387728"/>
                  <a:pt x="8208684" y="3380916"/>
                  <a:pt x="8215352" y="3367290"/>
                </a:cubicBezTo>
                <a:cubicBezTo>
                  <a:pt x="8222019" y="3353665"/>
                  <a:pt x="8225354" y="3317861"/>
                  <a:pt x="8225354" y="3259880"/>
                </a:cubicBezTo>
                <a:close/>
                <a:moveTo>
                  <a:pt x="10117224" y="2600637"/>
                </a:moveTo>
                <a:cubicBezTo>
                  <a:pt x="10096351" y="2600637"/>
                  <a:pt x="10082435" y="2608319"/>
                  <a:pt x="10075478" y="2623684"/>
                </a:cubicBezTo>
                <a:cubicBezTo>
                  <a:pt x="10068520" y="2639049"/>
                  <a:pt x="10065041" y="2676302"/>
                  <a:pt x="10065041" y="2735443"/>
                </a:cubicBezTo>
                <a:lnTo>
                  <a:pt x="10065041" y="3256401"/>
                </a:lnTo>
                <a:cubicBezTo>
                  <a:pt x="10065041" y="3310904"/>
                  <a:pt x="10068520" y="3346417"/>
                  <a:pt x="10075478" y="3362941"/>
                </a:cubicBezTo>
                <a:cubicBezTo>
                  <a:pt x="10082435" y="3379466"/>
                  <a:pt x="10096061" y="3387728"/>
                  <a:pt x="10116354" y="3387728"/>
                </a:cubicBezTo>
                <a:cubicBezTo>
                  <a:pt x="10137227" y="3387728"/>
                  <a:pt x="10150999" y="3380191"/>
                  <a:pt x="10157666" y="3365116"/>
                </a:cubicBezTo>
                <a:cubicBezTo>
                  <a:pt x="10164334" y="3350041"/>
                  <a:pt x="10167667" y="3317572"/>
                  <a:pt x="10167667" y="3267708"/>
                </a:cubicBezTo>
                <a:lnTo>
                  <a:pt x="10167667" y="2735443"/>
                </a:lnTo>
                <a:cubicBezTo>
                  <a:pt x="10167667" y="2676302"/>
                  <a:pt x="10164479" y="2639049"/>
                  <a:pt x="10158101" y="2623684"/>
                </a:cubicBezTo>
                <a:cubicBezTo>
                  <a:pt x="10151723" y="2608319"/>
                  <a:pt x="10138097" y="2600637"/>
                  <a:pt x="10117224" y="2600637"/>
                </a:cubicBezTo>
                <a:close/>
                <a:moveTo>
                  <a:pt x="1335174" y="2600637"/>
                </a:moveTo>
                <a:cubicBezTo>
                  <a:pt x="1314301" y="2600637"/>
                  <a:pt x="1300386" y="2608319"/>
                  <a:pt x="1293428" y="2623684"/>
                </a:cubicBezTo>
                <a:cubicBezTo>
                  <a:pt x="1286470" y="2639049"/>
                  <a:pt x="1282992" y="2676302"/>
                  <a:pt x="1282992" y="2735443"/>
                </a:cubicBezTo>
                <a:lnTo>
                  <a:pt x="1282992" y="3256401"/>
                </a:lnTo>
                <a:cubicBezTo>
                  <a:pt x="1282992" y="3310904"/>
                  <a:pt x="1286470" y="3346417"/>
                  <a:pt x="1293428" y="3362941"/>
                </a:cubicBezTo>
                <a:cubicBezTo>
                  <a:pt x="1300386" y="3379466"/>
                  <a:pt x="1314011" y="3387728"/>
                  <a:pt x="1334305" y="3387728"/>
                </a:cubicBezTo>
                <a:cubicBezTo>
                  <a:pt x="1355178" y="3387728"/>
                  <a:pt x="1368948" y="3380191"/>
                  <a:pt x="1375616" y="3365116"/>
                </a:cubicBezTo>
                <a:cubicBezTo>
                  <a:pt x="1382284" y="3350041"/>
                  <a:pt x="1385618" y="3317572"/>
                  <a:pt x="1385618" y="3267708"/>
                </a:cubicBezTo>
                <a:lnTo>
                  <a:pt x="1385618" y="2735443"/>
                </a:lnTo>
                <a:cubicBezTo>
                  <a:pt x="1385618" y="2676302"/>
                  <a:pt x="1382429" y="2639049"/>
                  <a:pt x="1376051" y="2623684"/>
                </a:cubicBezTo>
                <a:cubicBezTo>
                  <a:pt x="1369673" y="2608319"/>
                  <a:pt x="1356048" y="2600637"/>
                  <a:pt x="1335174" y="2600637"/>
                </a:cubicBezTo>
                <a:close/>
                <a:moveTo>
                  <a:pt x="9238338" y="2417127"/>
                </a:moveTo>
                <a:lnTo>
                  <a:pt x="9600139" y="2417127"/>
                </a:lnTo>
                <a:lnTo>
                  <a:pt x="9600139" y="3571238"/>
                </a:lnTo>
                <a:lnTo>
                  <a:pt x="9238338" y="3571238"/>
                </a:lnTo>
                <a:close/>
                <a:moveTo>
                  <a:pt x="6466563" y="2417127"/>
                </a:moveTo>
                <a:lnTo>
                  <a:pt x="6828365" y="2417127"/>
                </a:lnTo>
                <a:lnTo>
                  <a:pt x="6828365" y="3571238"/>
                </a:lnTo>
                <a:lnTo>
                  <a:pt x="6466563" y="3571238"/>
                </a:lnTo>
                <a:close/>
                <a:moveTo>
                  <a:pt x="4594445" y="2417127"/>
                </a:moveTo>
                <a:lnTo>
                  <a:pt x="4945810" y="2417127"/>
                </a:lnTo>
                <a:lnTo>
                  <a:pt x="4945810" y="3202479"/>
                </a:lnTo>
                <a:cubicBezTo>
                  <a:pt x="4945810" y="3292350"/>
                  <a:pt x="4948564" y="3345692"/>
                  <a:pt x="4954072" y="3362507"/>
                </a:cubicBezTo>
                <a:cubicBezTo>
                  <a:pt x="4959580" y="3379321"/>
                  <a:pt x="4974510" y="3387728"/>
                  <a:pt x="4998863" y="3387728"/>
                </a:cubicBezTo>
                <a:cubicBezTo>
                  <a:pt x="5024954" y="3387728"/>
                  <a:pt x="5040463" y="3379031"/>
                  <a:pt x="5045392" y="3361637"/>
                </a:cubicBezTo>
                <a:cubicBezTo>
                  <a:pt x="5050320" y="3344243"/>
                  <a:pt x="5052785" y="3288291"/>
                  <a:pt x="5052785" y="3193782"/>
                </a:cubicBezTo>
                <a:lnTo>
                  <a:pt x="5052785" y="2417127"/>
                </a:lnTo>
                <a:lnTo>
                  <a:pt x="5404149" y="2417127"/>
                </a:lnTo>
                <a:lnTo>
                  <a:pt x="5404149" y="3571238"/>
                </a:lnTo>
                <a:lnTo>
                  <a:pt x="5046697" y="3571238"/>
                </a:lnTo>
                <a:lnTo>
                  <a:pt x="5052785" y="3475352"/>
                </a:lnTo>
                <a:cubicBezTo>
                  <a:pt x="5028433" y="3514272"/>
                  <a:pt x="4998427" y="3543462"/>
                  <a:pt x="4962770" y="3562921"/>
                </a:cubicBezTo>
                <a:cubicBezTo>
                  <a:pt x="4927111" y="3582381"/>
                  <a:pt x="4886089" y="3592111"/>
                  <a:pt x="4839705" y="3592111"/>
                </a:cubicBezTo>
                <a:cubicBezTo>
                  <a:pt x="4786942" y="3592111"/>
                  <a:pt x="4743167" y="3582834"/>
                  <a:pt x="4708378" y="3564280"/>
                </a:cubicBezTo>
                <a:cubicBezTo>
                  <a:pt x="4673590" y="3545726"/>
                  <a:pt x="4647933" y="3521085"/>
                  <a:pt x="4631408" y="3490355"/>
                </a:cubicBezTo>
                <a:cubicBezTo>
                  <a:pt x="4614884" y="3459625"/>
                  <a:pt x="4604592" y="3427590"/>
                  <a:pt x="4600533" y="3394251"/>
                </a:cubicBezTo>
                <a:cubicBezTo>
                  <a:pt x="4596474" y="3360912"/>
                  <a:pt x="4594445" y="3294669"/>
                  <a:pt x="4594445" y="3195521"/>
                </a:cubicBezTo>
                <a:close/>
                <a:moveTo>
                  <a:pt x="11210785" y="2396254"/>
                </a:moveTo>
                <a:cubicBezTo>
                  <a:pt x="11271085" y="2396254"/>
                  <a:pt x="11320369" y="2410459"/>
                  <a:pt x="11358637" y="2438870"/>
                </a:cubicBezTo>
                <a:cubicBezTo>
                  <a:pt x="11396904" y="2467281"/>
                  <a:pt x="11421546" y="2503084"/>
                  <a:pt x="11432562" y="2546280"/>
                </a:cubicBezTo>
                <a:cubicBezTo>
                  <a:pt x="11443579" y="2589476"/>
                  <a:pt x="11449087" y="2661517"/>
                  <a:pt x="11449087" y="2762404"/>
                </a:cubicBezTo>
                <a:lnTo>
                  <a:pt x="11449087" y="3571238"/>
                </a:lnTo>
                <a:lnTo>
                  <a:pt x="11097722" y="3571238"/>
                </a:lnTo>
                <a:lnTo>
                  <a:pt x="11097722" y="2771971"/>
                </a:lnTo>
                <a:cubicBezTo>
                  <a:pt x="11097722" y="2692537"/>
                  <a:pt x="11095113" y="2644123"/>
                  <a:pt x="11089895" y="2626728"/>
                </a:cubicBezTo>
                <a:cubicBezTo>
                  <a:pt x="11084677" y="2609334"/>
                  <a:pt x="11070181" y="2600637"/>
                  <a:pt x="11046409" y="2600637"/>
                </a:cubicBezTo>
                <a:cubicBezTo>
                  <a:pt x="11021477" y="2600637"/>
                  <a:pt x="11005822" y="2610639"/>
                  <a:pt x="10999445" y="2630642"/>
                </a:cubicBezTo>
                <a:cubicBezTo>
                  <a:pt x="10993067" y="2650645"/>
                  <a:pt x="10989878" y="2704133"/>
                  <a:pt x="10989878" y="2791104"/>
                </a:cubicBezTo>
                <a:lnTo>
                  <a:pt x="10989878" y="3571238"/>
                </a:lnTo>
                <a:lnTo>
                  <a:pt x="10638513" y="3571238"/>
                </a:lnTo>
                <a:lnTo>
                  <a:pt x="10638513" y="2417127"/>
                </a:lnTo>
                <a:lnTo>
                  <a:pt x="10995966" y="2417127"/>
                </a:lnTo>
                <a:lnTo>
                  <a:pt x="10989878" y="2523450"/>
                </a:lnTo>
                <a:cubicBezTo>
                  <a:pt x="11015389" y="2481051"/>
                  <a:pt x="11046554" y="2449252"/>
                  <a:pt x="11083372" y="2428053"/>
                </a:cubicBezTo>
                <a:cubicBezTo>
                  <a:pt x="11120190" y="2406854"/>
                  <a:pt x="11162661" y="2396254"/>
                  <a:pt x="11210785" y="2396254"/>
                </a:cubicBezTo>
                <a:close/>
                <a:moveTo>
                  <a:pt x="10105048" y="2396254"/>
                </a:moveTo>
                <a:cubicBezTo>
                  <a:pt x="10183902" y="2396254"/>
                  <a:pt x="10251595" y="2407995"/>
                  <a:pt x="10308126" y="2431477"/>
                </a:cubicBezTo>
                <a:cubicBezTo>
                  <a:pt x="10364658" y="2454960"/>
                  <a:pt x="10408289" y="2485545"/>
                  <a:pt x="10439018" y="2523232"/>
                </a:cubicBezTo>
                <a:cubicBezTo>
                  <a:pt x="10469749" y="2560920"/>
                  <a:pt x="10490766" y="2599767"/>
                  <a:pt x="10502073" y="2639774"/>
                </a:cubicBezTo>
                <a:cubicBezTo>
                  <a:pt x="10513379" y="2679781"/>
                  <a:pt x="10519032" y="2740661"/>
                  <a:pt x="10519032" y="2822414"/>
                </a:cubicBezTo>
                <a:lnTo>
                  <a:pt x="10519032" y="3105071"/>
                </a:lnTo>
                <a:cubicBezTo>
                  <a:pt x="10519032" y="3208857"/>
                  <a:pt x="10513814" y="3284957"/>
                  <a:pt x="10503377" y="3333371"/>
                </a:cubicBezTo>
                <a:cubicBezTo>
                  <a:pt x="10492941" y="3381785"/>
                  <a:pt x="10470619" y="3427010"/>
                  <a:pt x="10436409" y="3469047"/>
                </a:cubicBezTo>
                <a:cubicBezTo>
                  <a:pt x="10402201" y="3511083"/>
                  <a:pt x="10358280" y="3542103"/>
                  <a:pt x="10304647" y="3562106"/>
                </a:cubicBezTo>
                <a:cubicBezTo>
                  <a:pt x="10251016" y="3582109"/>
                  <a:pt x="10189410" y="3592111"/>
                  <a:pt x="10119833" y="3592111"/>
                </a:cubicBezTo>
                <a:cubicBezTo>
                  <a:pt x="10042139" y="3592111"/>
                  <a:pt x="9976330" y="3583559"/>
                  <a:pt x="9922408" y="3566455"/>
                </a:cubicBezTo>
                <a:cubicBezTo>
                  <a:pt x="9868486" y="3549350"/>
                  <a:pt x="9826595" y="3523549"/>
                  <a:pt x="9796734" y="3489050"/>
                </a:cubicBezTo>
                <a:cubicBezTo>
                  <a:pt x="9766874" y="3454552"/>
                  <a:pt x="9745566" y="3412805"/>
                  <a:pt x="9732810" y="3363811"/>
                </a:cubicBezTo>
                <a:cubicBezTo>
                  <a:pt x="9720055" y="3314817"/>
                  <a:pt x="9713677" y="3241326"/>
                  <a:pt x="9713677" y="3143339"/>
                </a:cubicBezTo>
                <a:lnTo>
                  <a:pt x="9713677" y="2847636"/>
                </a:lnTo>
                <a:cubicBezTo>
                  <a:pt x="9713677" y="2740371"/>
                  <a:pt x="9725274" y="2656589"/>
                  <a:pt x="9748465" y="2596288"/>
                </a:cubicBezTo>
                <a:cubicBezTo>
                  <a:pt x="9771658" y="2535988"/>
                  <a:pt x="9813404" y="2487574"/>
                  <a:pt x="9873704" y="2451046"/>
                </a:cubicBezTo>
                <a:cubicBezTo>
                  <a:pt x="9934005" y="2414518"/>
                  <a:pt x="10011119" y="2396254"/>
                  <a:pt x="10105048" y="2396254"/>
                </a:cubicBezTo>
                <a:close/>
                <a:moveTo>
                  <a:pt x="8180999" y="2396254"/>
                </a:moveTo>
                <a:cubicBezTo>
                  <a:pt x="8299859" y="2396254"/>
                  <a:pt x="8389439" y="2417272"/>
                  <a:pt x="8449740" y="2459308"/>
                </a:cubicBezTo>
                <a:cubicBezTo>
                  <a:pt x="8510040" y="2501345"/>
                  <a:pt x="8546279" y="2552948"/>
                  <a:pt x="8558455" y="2614117"/>
                </a:cubicBezTo>
                <a:cubicBezTo>
                  <a:pt x="8570631" y="2675287"/>
                  <a:pt x="8576719" y="2801251"/>
                  <a:pt x="8576719" y="2992008"/>
                </a:cubicBezTo>
                <a:lnTo>
                  <a:pt x="8576719" y="3571238"/>
                </a:lnTo>
                <a:lnTo>
                  <a:pt x="8234921" y="3571238"/>
                </a:lnTo>
                <a:lnTo>
                  <a:pt x="8234921" y="3468394"/>
                </a:lnTo>
                <a:cubicBezTo>
                  <a:pt x="8213468" y="3509633"/>
                  <a:pt x="8185782" y="3540563"/>
                  <a:pt x="8151863" y="3561182"/>
                </a:cubicBezTo>
                <a:cubicBezTo>
                  <a:pt x="8117945" y="3581802"/>
                  <a:pt x="8077503" y="3592111"/>
                  <a:pt x="8030538" y="3592111"/>
                </a:cubicBezTo>
                <a:cubicBezTo>
                  <a:pt x="7969078" y="3592111"/>
                  <a:pt x="7912692" y="3574862"/>
                  <a:pt x="7861379" y="3540363"/>
                </a:cubicBezTo>
                <a:cubicBezTo>
                  <a:pt x="7810066" y="3505865"/>
                  <a:pt x="7784409" y="3430344"/>
                  <a:pt x="7784409" y="3313803"/>
                </a:cubicBezTo>
                <a:lnTo>
                  <a:pt x="7784409" y="3219004"/>
                </a:lnTo>
                <a:cubicBezTo>
                  <a:pt x="7784409" y="3132612"/>
                  <a:pt x="7798034" y="3073761"/>
                  <a:pt x="7825286" y="3042452"/>
                </a:cubicBezTo>
                <a:cubicBezTo>
                  <a:pt x="7852536" y="3011142"/>
                  <a:pt x="7920085" y="2974614"/>
                  <a:pt x="8027929" y="2932868"/>
                </a:cubicBezTo>
                <a:cubicBezTo>
                  <a:pt x="8143310" y="2887643"/>
                  <a:pt x="8205060" y="2857203"/>
                  <a:pt x="8213178" y="2841548"/>
                </a:cubicBezTo>
                <a:cubicBezTo>
                  <a:pt x="8221295" y="2825893"/>
                  <a:pt x="8225354" y="2794003"/>
                  <a:pt x="8225354" y="2745879"/>
                </a:cubicBezTo>
                <a:cubicBezTo>
                  <a:pt x="8225354" y="2685579"/>
                  <a:pt x="8220860" y="2646297"/>
                  <a:pt x="8211873" y="2628033"/>
                </a:cubicBezTo>
                <a:cubicBezTo>
                  <a:pt x="8202886" y="2609769"/>
                  <a:pt x="8187956" y="2600637"/>
                  <a:pt x="8167083" y="2600637"/>
                </a:cubicBezTo>
                <a:cubicBezTo>
                  <a:pt x="8143310" y="2600637"/>
                  <a:pt x="8128525" y="2608319"/>
                  <a:pt x="8122727" y="2623684"/>
                </a:cubicBezTo>
                <a:cubicBezTo>
                  <a:pt x="8116929" y="2639049"/>
                  <a:pt x="8114031" y="2678911"/>
                  <a:pt x="8114031" y="2743270"/>
                </a:cubicBezTo>
                <a:lnTo>
                  <a:pt x="8114031" y="2864160"/>
                </a:lnTo>
                <a:lnTo>
                  <a:pt x="7784409" y="2864160"/>
                </a:lnTo>
                <a:lnTo>
                  <a:pt x="7784409" y="2786756"/>
                </a:lnTo>
                <a:cubicBezTo>
                  <a:pt x="7784409" y="2697465"/>
                  <a:pt x="7794700" y="2628613"/>
                  <a:pt x="7815284" y="2580199"/>
                </a:cubicBezTo>
                <a:cubicBezTo>
                  <a:pt x="7835866" y="2531785"/>
                  <a:pt x="7877178" y="2489024"/>
                  <a:pt x="7939218" y="2451916"/>
                </a:cubicBezTo>
                <a:cubicBezTo>
                  <a:pt x="8001257" y="2414808"/>
                  <a:pt x="8081851" y="2396254"/>
                  <a:pt x="8180999" y="2396254"/>
                </a:cubicBezTo>
                <a:close/>
                <a:moveTo>
                  <a:pt x="6105385" y="2396254"/>
                </a:moveTo>
                <a:cubicBezTo>
                  <a:pt x="6165686" y="2396254"/>
                  <a:pt x="6214969" y="2410459"/>
                  <a:pt x="6253237" y="2438870"/>
                </a:cubicBezTo>
                <a:cubicBezTo>
                  <a:pt x="6291504" y="2467281"/>
                  <a:pt x="6316146" y="2503084"/>
                  <a:pt x="6327163" y="2546280"/>
                </a:cubicBezTo>
                <a:cubicBezTo>
                  <a:pt x="6338179" y="2589476"/>
                  <a:pt x="6343687" y="2661517"/>
                  <a:pt x="6343687" y="2762404"/>
                </a:cubicBezTo>
                <a:lnTo>
                  <a:pt x="6343687" y="3571238"/>
                </a:lnTo>
                <a:lnTo>
                  <a:pt x="5992323" y="3571238"/>
                </a:lnTo>
                <a:lnTo>
                  <a:pt x="5992323" y="2771971"/>
                </a:lnTo>
                <a:cubicBezTo>
                  <a:pt x="5992323" y="2692537"/>
                  <a:pt x="5989713" y="2644123"/>
                  <a:pt x="5984495" y="2626728"/>
                </a:cubicBezTo>
                <a:cubicBezTo>
                  <a:pt x="5979277" y="2609334"/>
                  <a:pt x="5964782" y="2600637"/>
                  <a:pt x="5941009" y="2600637"/>
                </a:cubicBezTo>
                <a:cubicBezTo>
                  <a:pt x="5916078" y="2600637"/>
                  <a:pt x="5900423" y="2610639"/>
                  <a:pt x="5894045" y="2630642"/>
                </a:cubicBezTo>
                <a:cubicBezTo>
                  <a:pt x="5887667" y="2650645"/>
                  <a:pt x="5884478" y="2704133"/>
                  <a:pt x="5884478" y="2791104"/>
                </a:cubicBezTo>
                <a:lnTo>
                  <a:pt x="5884478" y="3571238"/>
                </a:lnTo>
                <a:lnTo>
                  <a:pt x="5533114" y="3571238"/>
                </a:lnTo>
                <a:lnTo>
                  <a:pt x="5533114" y="2417127"/>
                </a:lnTo>
                <a:lnTo>
                  <a:pt x="5890566" y="2417127"/>
                </a:lnTo>
                <a:lnTo>
                  <a:pt x="5884478" y="2523450"/>
                </a:lnTo>
                <a:cubicBezTo>
                  <a:pt x="5909990" y="2481051"/>
                  <a:pt x="5941154" y="2449252"/>
                  <a:pt x="5977972" y="2428053"/>
                </a:cubicBezTo>
                <a:cubicBezTo>
                  <a:pt x="6014790" y="2406854"/>
                  <a:pt x="6057261" y="2396254"/>
                  <a:pt x="6105385" y="2396254"/>
                </a:cubicBezTo>
                <a:close/>
                <a:moveTo>
                  <a:pt x="3795117" y="2396254"/>
                </a:moveTo>
                <a:cubicBezTo>
                  <a:pt x="3889046" y="2396254"/>
                  <a:pt x="3962972" y="2439812"/>
                  <a:pt x="4016894" y="2526928"/>
                </a:cubicBezTo>
                <a:cubicBezTo>
                  <a:pt x="4046464" y="2483370"/>
                  <a:pt x="4079804" y="2450702"/>
                  <a:pt x="4116911" y="2428923"/>
                </a:cubicBezTo>
                <a:cubicBezTo>
                  <a:pt x="4154019" y="2407144"/>
                  <a:pt x="4195186" y="2396254"/>
                  <a:pt x="4240411" y="2396254"/>
                </a:cubicBezTo>
                <a:cubicBezTo>
                  <a:pt x="4300131" y="2396254"/>
                  <a:pt x="4349560" y="2410749"/>
                  <a:pt x="4388697" y="2439740"/>
                </a:cubicBezTo>
                <a:cubicBezTo>
                  <a:pt x="4427834" y="2468730"/>
                  <a:pt x="4452911" y="2504244"/>
                  <a:pt x="4463927" y="2546280"/>
                </a:cubicBezTo>
                <a:cubicBezTo>
                  <a:pt x="4474944" y="2588316"/>
                  <a:pt x="4480452" y="2656589"/>
                  <a:pt x="4480452" y="2751097"/>
                </a:cubicBezTo>
                <a:lnTo>
                  <a:pt x="4480452" y="3571238"/>
                </a:lnTo>
                <a:lnTo>
                  <a:pt x="4139524" y="3571238"/>
                </a:lnTo>
                <a:lnTo>
                  <a:pt x="4139524" y="2818935"/>
                </a:lnTo>
                <a:cubicBezTo>
                  <a:pt x="4139524" y="2720368"/>
                  <a:pt x="4136190" y="2659343"/>
                  <a:pt x="4129522" y="2635860"/>
                </a:cubicBezTo>
                <a:cubicBezTo>
                  <a:pt x="4122854" y="2612378"/>
                  <a:pt x="4107345" y="2600637"/>
                  <a:pt x="4082992" y="2600637"/>
                </a:cubicBezTo>
                <a:cubicBezTo>
                  <a:pt x="4058061" y="2600637"/>
                  <a:pt x="4041971" y="2612233"/>
                  <a:pt x="4034724" y="2635425"/>
                </a:cubicBezTo>
                <a:cubicBezTo>
                  <a:pt x="4027476" y="2658618"/>
                  <a:pt x="4023852" y="2719788"/>
                  <a:pt x="4023852" y="2818935"/>
                </a:cubicBezTo>
                <a:lnTo>
                  <a:pt x="4023852" y="3571238"/>
                </a:lnTo>
                <a:lnTo>
                  <a:pt x="3682924" y="3571238"/>
                </a:lnTo>
                <a:lnTo>
                  <a:pt x="3682924" y="2838069"/>
                </a:lnTo>
                <a:cubicBezTo>
                  <a:pt x="3682924" y="2725006"/>
                  <a:pt x="3680170" y="2657168"/>
                  <a:pt x="3674662" y="2634556"/>
                </a:cubicBezTo>
                <a:cubicBezTo>
                  <a:pt x="3669154" y="2611943"/>
                  <a:pt x="3653934" y="2600637"/>
                  <a:pt x="3629002" y="2600637"/>
                </a:cubicBezTo>
                <a:cubicBezTo>
                  <a:pt x="3613347" y="2600637"/>
                  <a:pt x="3600012" y="2606580"/>
                  <a:pt x="3588995" y="2618466"/>
                </a:cubicBezTo>
                <a:cubicBezTo>
                  <a:pt x="3577979" y="2630352"/>
                  <a:pt x="3571890" y="2644847"/>
                  <a:pt x="3570731" y="2661952"/>
                </a:cubicBezTo>
                <a:cubicBezTo>
                  <a:pt x="3569572" y="2679056"/>
                  <a:pt x="3568991" y="2715439"/>
                  <a:pt x="3568991" y="2771101"/>
                </a:cubicBezTo>
                <a:lnTo>
                  <a:pt x="3568991" y="3571238"/>
                </a:lnTo>
                <a:lnTo>
                  <a:pt x="3228064" y="3571238"/>
                </a:lnTo>
                <a:lnTo>
                  <a:pt x="3228064" y="2417127"/>
                </a:lnTo>
                <a:lnTo>
                  <a:pt x="3575080" y="2417127"/>
                </a:lnTo>
                <a:lnTo>
                  <a:pt x="3568991" y="2526928"/>
                </a:lnTo>
                <a:cubicBezTo>
                  <a:pt x="3596242" y="2483370"/>
                  <a:pt x="3628712" y="2450702"/>
                  <a:pt x="3666400" y="2428923"/>
                </a:cubicBezTo>
                <a:cubicBezTo>
                  <a:pt x="3704087" y="2407144"/>
                  <a:pt x="3746993" y="2396254"/>
                  <a:pt x="3795117" y="2396254"/>
                </a:cubicBezTo>
                <a:close/>
                <a:moveTo>
                  <a:pt x="2423517" y="2396254"/>
                </a:moveTo>
                <a:cubicBezTo>
                  <a:pt x="2517446" y="2396254"/>
                  <a:pt x="2591372" y="2439812"/>
                  <a:pt x="2645295" y="2526928"/>
                </a:cubicBezTo>
                <a:cubicBezTo>
                  <a:pt x="2674864" y="2483370"/>
                  <a:pt x="2708204" y="2450702"/>
                  <a:pt x="2745312" y="2428923"/>
                </a:cubicBezTo>
                <a:cubicBezTo>
                  <a:pt x="2782419" y="2407144"/>
                  <a:pt x="2823586" y="2396254"/>
                  <a:pt x="2868811" y="2396254"/>
                </a:cubicBezTo>
                <a:cubicBezTo>
                  <a:pt x="2928531" y="2396254"/>
                  <a:pt x="2977960" y="2410749"/>
                  <a:pt x="3017097" y="2439740"/>
                </a:cubicBezTo>
                <a:cubicBezTo>
                  <a:pt x="3056234" y="2468730"/>
                  <a:pt x="3081311" y="2504244"/>
                  <a:pt x="3092328" y="2546280"/>
                </a:cubicBezTo>
                <a:cubicBezTo>
                  <a:pt x="3103344" y="2588316"/>
                  <a:pt x="3108852" y="2656589"/>
                  <a:pt x="3108852" y="2751097"/>
                </a:cubicBezTo>
                <a:lnTo>
                  <a:pt x="3108852" y="3571238"/>
                </a:lnTo>
                <a:lnTo>
                  <a:pt x="2767924" y="3571238"/>
                </a:lnTo>
                <a:lnTo>
                  <a:pt x="2767924" y="2818935"/>
                </a:lnTo>
                <a:cubicBezTo>
                  <a:pt x="2767924" y="2720368"/>
                  <a:pt x="2764590" y="2659343"/>
                  <a:pt x="2757922" y="2635860"/>
                </a:cubicBezTo>
                <a:cubicBezTo>
                  <a:pt x="2751254" y="2612378"/>
                  <a:pt x="2735745" y="2600637"/>
                  <a:pt x="2711392" y="2600637"/>
                </a:cubicBezTo>
                <a:cubicBezTo>
                  <a:pt x="2686461" y="2600637"/>
                  <a:pt x="2670371" y="2612233"/>
                  <a:pt x="2663124" y="2635425"/>
                </a:cubicBezTo>
                <a:cubicBezTo>
                  <a:pt x="2655876" y="2658618"/>
                  <a:pt x="2652252" y="2719788"/>
                  <a:pt x="2652252" y="2818935"/>
                </a:cubicBezTo>
                <a:lnTo>
                  <a:pt x="2652252" y="3571238"/>
                </a:lnTo>
                <a:lnTo>
                  <a:pt x="2311324" y="3571238"/>
                </a:lnTo>
                <a:lnTo>
                  <a:pt x="2311324" y="2838069"/>
                </a:lnTo>
                <a:cubicBezTo>
                  <a:pt x="2311324" y="2725006"/>
                  <a:pt x="2308570" y="2657168"/>
                  <a:pt x="2303062" y="2634556"/>
                </a:cubicBezTo>
                <a:cubicBezTo>
                  <a:pt x="2297554" y="2611943"/>
                  <a:pt x="2282334" y="2600637"/>
                  <a:pt x="2257402" y="2600637"/>
                </a:cubicBezTo>
                <a:cubicBezTo>
                  <a:pt x="2241747" y="2600637"/>
                  <a:pt x="2228411" y="2606580"/>
                  <a:pt x="2217395" y="2618466"/>
                </a:cubicBezTo>
                <a:cubicBezTo>
                  <a:pt x="2206379" y="2630352"/>
                  <a:pt x="2200290" y="2644847"/>
                  <a:pt x="2199131" y="2661952"/>
                </a:cubicBezTo>
                <a:cubicBezTo>
                  <a:pt x="2197971" y="2679056"/>
                  <a:pt x="2197392" y="2715439"/>
                  <a:pt x="2197392" y="2771101"/>
                </a:cubicBezTo>
                <a:lnTo>
                  <a:pt x="2197392" y="3571238"/>
                </a:lnTo>
                <a:lnTo>
                  <a:pt x="1856464" y="3571238"/>
                </a:lnTo>
                <a:lnTo>
                  <a:pt x="1856464" y="2417127"/>
                </a:lnTo>
                <a:lnTo>
                  <a:pt x="2203480" y="2417127"/>
                </a:lnTo>
                <a:lnTo>
                  <a:pt x="2197392" y="2526928"/>
                </a:lnTo>
                <a:cubicBezTo>
                  <a:pt x="2224643" y="2483370"/>
                  <a:pt x="2257112" y="2450702"/>
                  <a:pt x="2294800" y="2428923"/>
                </a:cubicBezTo>
                <a:cubicBezTo>
                  <a:pt x="2332487" y="2407144"/>
                  <a:pt x="2375393" y="2396254"/>
                  <a:pt x="2423517" y="2396254"/>
                </a:cubicBezTo>
                <a:close/>
                <a:moveTo>
                  <a:pt x="1322998" y="2396254"/>
                </a:moveTo>
                <a:cubicBezTo>
                  <a:pt x="1401853" y="2396254"/>
                  <a:pt x="1469545" y="2407995"/>
                  <a:pt x="1526077" y="2431477"/>
                </a:cubicBezTo>
                <a:cubicBezTo>
                  <a:pt x="1582608" y="2454960"/>
                  <a:pt x="1626239" y="2485545"/>
                  <a:pt x="1656969" y="2523232"/>
                </a:cubicBezTo>
                <a:cubicBezTo>
                  <a:pt x="1687699" y="2560920"/>
                  <a:pt x="1708717" y="2599767"/>
                  <a:pt x="1720023" y="2639774"/>
                </a:cubicBezTo>
                <a:cubicBezTo>
                  <a:pt x="1731330" y="2679781"/>
                  <a:pt x="1736983" y="2740661"/>
                  <a:pt x="1736983" y="2822414"/>
                </a:cubicBezTo>
                <a:lnTo>
                  <a:pt x="1736983" y="3105071"/>
                </a:lnTo>
                <a:cubicBezTo>
                  <a:pt x="1736983" y="3208857"/>
                  <a:pt x="1731765" y="3284957"/>
                  <a:pt x="1721328" y="3333371"/>
                </a:cubicBezTo>
                <a:cubicBezTo>
                  <a:pt x="1710891" y="3381785"/>
                  <a:pt x="1688568" y="3427010"/>
                  <a:pt x="1654360" y="3469047"/>
                </a:cubicBezTo>
                <a:cubicBezTo>
                  <a:pt x="1620151" y="3511083"/>
                  <a:pt x="1576230" y="3542103"/>
                  <a:pt x="1522598" y="3562106"/>
                </a:cubicBezTo>
                <a:cubicBezTo>
                  <a:pt x="1468965" y="3582109"/>
                  <a:pt x="1407361" y="3592111"/>
                  <a:pt x="1337784" y="3592111"/>
                </a:cubicBezTo>
                <a:cubicBezTo>
                  <a:pt x="1260089" y="3592111"/>
                  <a:pt x="1194281" y="3583559"/>
                  <a:pt x="1140358" y="3566455"/>
                </a:cubicBezTo>
                <a:cubicBezTo>
                  <a:pt x="1086436" y="3549350"/>
                  <a:pt x="1044545" y="3523549"/>
                  <a:pt x="1014685" y="3489050"/>
                </a:cubicBezTo>
                <a:cubicBezTo>
                  <a:pt x="984824" y="3454552"/>
                  <a:pt x="963516" y="3412805"/>
                  <a:pt x="950761" y="3363811"/>
                </a:cubicBezTo>
                <a:cubicBezTo>
                  <a:pt x="938005" y="3314817"/>
                  <a:pt x="931627" y="3241326"/>
                  <a:pt x="931627" y="3143339"/>
                </a:cubicBezTo>
                <a:lnTo>
                  <a:pt x="931627" y="2847636"/>
                </a:lnTo>
                <a:cubicBezTo>
                  <a:pt x="931627" y="2740371"/>
                  <a:pt x="943223" y="2656589"/>
                  <a:pt x="966415" y="2596288"/>
                </a:cubicBezTo>
                <a:cubicBezTo>
                  <a:pt x="989608" y="2535988"/>
                  <a:pt x="1031354" y="2487574"/>
                  <a:pt x="1091654" y="2451046"/>
                </a:cubicBezTo>
                <a:cubicBezTo>
                  <a:pt x="1151955" y="2414518"/>
                  <a:pt x="1229069" y="2396254"/>
                  <a:pt x="1322998" y="2396254"/>
                </a:cubicBezTo>
                <a:close/>
                <a:moveTo>
                  <a:pt x="8713677" y="2263188"/>
                </a:moveTo>
                <a:lnTo>
                  <a:pt x="9065911" y="2263188"/>
                </a:lnTo>
                <a:lnTo>
                  <a:pt x="9065911" y="2444958"/>
                </a:lnTo>
                <a:lnTo>
                  <a:pt x="9160710" y="2444958"/>
                </a:lnTo>
                <a:lnTo>
                  <a:pt x="9160710" y="2627598"/>
                </a:lnTo>
                <a:lnTo>
                  <a:pt x="9065911" y="2627598"/>
                </a:lnTo>
                <a:lnTo>
                  <a:pt x="9065911" y="3245095"/>
                </a:lnTo>
                <a:cubicBezTo>
                  <a:pt x="9065911" y="3321050"/>
                  <a:pt x="9069825" y="3363376"/>
                  <a:pt x="9077653" y="3372073"/>
                </a:cubicBezTo>
                <a:cubicBezTo>
                  <a:pt x="9085480" y="3380771"/>
                  <a:pt x="9118094" y="3385119"/>
                  <a:pt x="9175495" y="3385119"/>
                </a:cubicBezTo>
                <a:lnTo>
                  <a:pt x="9175495" y="3571238"/>
                </a:lnTo>
                <a:lnTo>
                  <a:pt x="9033732" y="3571238"/>
                </a:lnTo>
                <a:cubicBezTo>
                  <a:pt x="8953718" y="3571238"/>
                  <a:pt x="8896607" y="3567904"/>
                  <a:pt x="8862398" y="3561236"/>
                </a:cubicBezTo>
                <a:cubicBezTo>
                  <a:pt x="8828190" y="3554569"/>
                  <a:pt x="8798039" y="3539204"/>
                  <a:pt x="8771948" y="3515141"/>
                </a:cubicBezTo>
                <a:cubicBezTo>
                  <a:pt x="8745857" y="3491080"/>
                  <a:pt x="8729621" y="3463538"/>
                  <a:pt x="8723244" y="3432519"/>
                </a:cubicBezTo>
                <a:cubicBezTo>
                  <a:pt x="8716866" y="3401499"/>
                  <a:pt x="8713677" y="3328588"/>
                  <a:pt x="8713677" y="3213785"/>
                </a:cubicBezTo>
                <a:lnTo>
                  <a:pt x="8713677" y="2627598"/>
                </a:lnTo>
                <a:lnTo>
                  <a:pt x="8638012" y="2627598"/>
                </a:lnTo>
                <a:lnTo>
                  <a:pt x="8638012" y="2444958"/>
                </a:lnTo>
                <a:lnTo>
                  <a:pt x="8713677" y="2444958"/>
                </a:lnTo>
                <a:close/>
                <a:moveTo>
                  <a:pt x="9238338" y="2163170"/>
                </a:moveTo>
                <a:lnTo>
                  <a:pt x="9600139" y="2163170"/>
                </a:lnTo>
                <a:lnTo>
                  <a:pt x="9600139" y="2346680"/>
                </a:lnTo>
                <a:lnTo>
                  <a:pt x="9238338" y="2346680"/>
                </a:lnTo>
                <a:close/>
                <a:moveTo>
                  <a:pt x="6952338" y="2163170"/>
                </a:moveTo>
                <a:lnTo>
                  <a:pt x="7303703" y="2163170"/>
                </a:lnTo>
                <a:lnTo>
                  <a:pt x="7304138" y="2754264"/>
                </a:lnTo>
                <a:lnTo>
                  <a:pt x="7413722" y="2417127"/>
                </a:lnTo>
                <a:lnTo>
                  <a:pt x="7708990" y="2417127"/>
                </a:lnTo>
                <a:lnTo>
                  <a:pt x="7566357" y="2876771"/>
                </a:lnTo>
                <a:lnTo>
                  <a:pt x="7751606" y="3571238"/>
                </a:lnTo>
                <a:lnTo>
                  <a:pt x="7413722" y="3571238"/>
                </a:lnTo>
                <a:lnTo>
                  <a:pt x="7304138" y="3068231"/>
                </a:lnTo>
                <a:lnTo>
                  <a:pt x="7303703" y="3571238"/>
                </a:lnTo>
                <a:lnTo>
                  <a:pt x="6952338" y="3571238"/>
                </a:lnTo>
                <a:close/>
                <a:moveTo>
                  <a:pt x="6466563" y="2163170"/>
                </a:moveTo>
                <a:lnTo>
                  <a:pt x="6828365" y="2163170"/>
                </a:lnTo>
                <a:lnTo>
                  <a:pt x="6828365" y="2346680"/>
                </a:lnTo>
                <a:lnTo>
                  <a:pt x="6466563" y="2346680"/>
                </a:lnTo>
                <a:close/>
                <a:moveTo>
                  <a:pt x="0" y="2163170"/>
                </a:moveTo>
                <a:lnTo>
                  <a:pt x="366150" y="2163170"/>
                </a:lnTo>
                <a:lnTo>
                  <a:pt x="366150" y="2710221"/>
                </a:lnTo>
                <a:lnTo>
                  <a:pt x="529221" y="2163170"/>
                </a:lnTo>
                <a:lnTo>
                  <a:pt x="872758" y="2163170"/>
                </a:lnTo>
                <a:lnTo>
                  <a:pt x="662722" y="2798932"/>
                </a:lnTo>
                <a:lnTo>
                  <a:pt x="892762" y="3571238"/>
                </a:lnTo>
                <a:lnTo>
                  <a:pt x="514436" y="3571238"/>
                </a:lnTo>
                <a:lnTo>
                  <a:pt x="366150" y="2967656"/>
                </a:lnTo>
                <a:lnTo>
                  <a:pt x="366150" y="3571238"/>
                </a:lnTo>
                <a:lnTo>
                  <a:pt x="0" y="3571238"/>
                </a:lnTo>
                <a:close/>
                <a:moveTo>
                  <a:pt x="4529654" y="888848"/>
                </a:moveTo>
                <a:cubicBezTo>
                  <a:pt x="4473412" y="930015"/>
                  <a:pt x="4440798" y="964514"/>
                  <a:pt x="4431811" y="992344"/>
                </a:cubicBezTo>
                <a:cubicBezTo>
                  <a:pt x="4422823" y="1020175"/>
                  <a:pt x="4418330" y="1060182"/>
                  <a:pt x="4418330" y="1112365"/>
                </a:cubicBezTo>
                <a:cubicBezTo>
                  <a:pt x="4418330" y="1172085"/>
                  <a:pt x="4422244" y="1210643"/>
                  <a:pt x="4430071" y="1228037"/>
                </a:cubicBezTo>
                <a:cubicBezTo>
                  <a:pt x="4437899" y="1245431"/>
                  <a:pt x="4453409" y="1254128"/>
                  <a:pt x="4476601" y="1254128"/>
                </a:cubicBezTo>
                <a:cubicBezTo>
                  <a:pt x="4498634" y="1254128"/>
                  <a:pt x="4512984" y="1247316"/>
                  <a:pt x="4519652" y="1233690"/>
                </a:cubicBezTo>
                <a:cubicBezTo>
                  <a:pt x="4526320" y="1220065"/>
                  <a:pt x="4529654" y="1184261"/>
                  <a:pt x="4529654" y="1126280"/>
                </a:cubicBezTo>
                <a:close/>
                <a:moveTo>
                  <a:pt x="9385538" y="467037"/>
                </a:moveTo>
                <a:cubicBezTo>
                  <a:pt x="9361186" y="467037"/>
                  <a:pt x="9346111" y="474430"/>
                  <a:pt x="9340313" y="489215"/>
                </a:cubicBezTo>
                <a:cubicBezTo>
                  <a:pt x="9334515" y="504000"/>
                  <a:pt x="9331616" y="543862"/>
                  <a:pt x="9331616" y="608801"/>
                </a:cubicBezTo>
                <a:lnTo>
                  <a:pt x="9331616" y="693163"/>
                </a:lnTo>
                <a:lnTo>
                  <a:pt x="9434242" y="693163"/>
                </a:lnTo>
                <a:lnTo>
                  <a:pt x="9434242" y="608801"/>
                </a:lnTo>
                <a:cubicBezTo>
                  <a:pt x="9434242" y="549080"/>
                  <a:pt x="9431054" y="510523"/>
                  <a:pt x="9424676" y="493128"/>
                </a:cubicBezTo>
                <a:cubicBezTo>
                  <a:pt x="9418297" y="475734"/>
                  <a:pt x="9405252" y="467037"/>
                  <a:pt x="9385538" y="467037"/>
                </a:cubicBezTo>
                <a:close/>
                <a:moveTo>
                  <a:pt x="8460744" y="467037"/>
                </a:moveTo>
                <a:cubicBezTo>
                  <a:pt x="8439871" y="467037"/>
                  <a:pt x="8425810" y="473560"/>
                  <a:pt x="8418563" y="486606"/>
                </a:cubicBezTo>
                <a:cubicBezTo>
                  <a:pt x="8411315" y="499651"/>
                  <a:pt x="8407691" y="528787"/>
                  <a:pt x="8407691" y="574012"/>
                </a:cubicBezTo>
                <a:lnTo>
                  <a:pt x="8407691" y="1139326"/>
                </a:lnTo>
                <a:cubicBezTo>
                  <a:pt x="8407691" y="1186291"/>
                  <a:pt x="8411170" y="1217166"/>
                  <a:pt x="8418128" y="1231951"/>
                </a:cubicBezTo>
                <a:cubicBezTo>
                  <a:pt x="8425085" y="1246736"/>
                  <a:pt x="8438421" y="1254128"/>
                  <a:pt x="8458135" y="1254128"/>
                </a:cubicBezTo>
                <a:cubicBezTo>
                  <a:pt x="8480747" y="1254128"/>
                  <a:pt x="8495822" y="1245866"/>
                  <a:pt x="8503360" y="1229342"/>
                </a:cubicBezTo>
                <a:cubicBezTo>
                  <a:pt x="8510897" y="1212817"/>
                  <a:pt x="8514666" y="1172375"/>
                  <a:pt x="8514666" y="1108016"/>
                </a:cubicBezTo>
                <a:lnTo>
                  <a:pt x="8514666" y="574012"/>
                </a:lnTo>
                <a:cubicBezTo>
                  <a:pt x="8514666" y="531686"/>
                  <a:pt x="8511042" y="503275"/>
                  <a:pt x="8503795" y="488780"/>
                </a:cubicBezTo>
                <a:cubicBezTo>
                  <a:pt x="8496547" y="474285"/>
                  <a:pt x="8482196" y="467037"/>
                  <a:pt x="8460744" y="467037"/>
                </a:cubicBezTo>
                <a:close/>
                <a:moveTo>
                  <a:pt x="2394189" y="467037"/>
                </a:moveTo>
                <a:cubicBezTo>
                  <a:pt x="2369837" y="467037"/>
                  <a:pt x="2354762" y="474430"/>
                  <a:pt x="2348964" y="489215"/>
                </a:cubicBezTo>
                <a:cubicBezTo>
                  <a:pt x="2343166" y="504000"/>
                  <a:pt x="2340267" y="543862"/>
                  <a:pt x="2340267" y="608801"/>
                </a:cubicBezTo>
                <a:lnTo>
                  <a:pt x="2340267" y="693163"/>
                </a:lnTo>
                <a:lnTo>
                  <a:pt x="2442893" y="693163"/>
                </a:lnTo>
                <a:lnTo>
                  <a:pt x="2442893" y="608801"/>
                </a:lnTo>
                <a:cubicBezTo>
                  <a:pt x="2442893" y="549080"/>
                  <a:pt x="2439704" y="510523"/>
                  <a:pt x="2433326" y="493128"/>
                </a:cubicBezTo>
                <a:cubicBezTo>
                  <a:pt x="2426948" y="475734"/>
                  <a:pt x="2413902" y="467037"/>
                  <a:pt x="2394189" y="467037"/>
                </a:cubicBezTo>
                <a:close/>
                <a:moveTo>
                  <a:pt x="6333213" y="283527"/>
                </a:moveTo>
                <a:lnTo>
                  <a:pt x="6695015" y="283527"/>
                </a:lnTo>
                <a:lnTo>
                  <a:pt x="6695015" y="1437638"/>
                </a:lnTo>
                <a:lnTo>
                  <a:pt x="6333213" y="1437638"/>
                </a:lnTo>
                <a:close/>
                <a:moveTo>
                  <a:pt x="2845900" y="283527"/>
                </a:moveTo>
                <a:lnTo>
                  <a:pt x="3148738" y="283527"/>
                </a:lnTo>
                <a:cubicBezTo>
                  <a:pt x="3151066" y="313659"/>
                  <a:pt x="3176664" y="533987"/>
                  <a:pt x="3225531" y="944510"/>
                </a:cubicBezTo>
                <a:cubicBezTo>
                  <a:pt x="3229400" y="902266"/>
                  <a:pt x="3255708" y="681938"/>
                  <a:pt x="3304458" y="283527"/>
                </a:cubicBezTo>
                <a:lnTo>
                  <a:pt x="3595377" y="283527"/>
                </a:lnTo>
                <a:lnTo>
                  <a:pt x="3666476" y="944510"/>
                </a:lnTo>
                <a:cubicBezTo>
                  <a:pt x="3677737" y="751497"/>
                  <a:pt x="3704594" y="531169"/>
                  <a:pt x="3747047" y="283527"/>
                </a:cubicBezTo>
                <a:lnTo>
                  <a:pt x="4049585" y="283527"/>
                </a:lnTo>
                <a:lnTo>
                  <a:pt x="3909344" y="1437638"/>
                </a:lnTo>
                <a:lnTo>
                  <a:pt x="3527974" y="1437638"/>
                </a:lnTo>
                <a:cubicBezTo>
                  <a:pt x="3507219" y="1296636"/>
                  <a:pt x="3482939" y="1110807"/>
                  <a:pt x="3455136" y="880151"/>
                </a:cubicBezTo>
                <a:cubicBezTo>
                  <a:pt x="3445614" y="981627"/>
                  <a:pt x="3432455" y="1083968"/>
                  <a:pt x="3415659" y="1187174"/>
                </a:cubicBezTo>
                <a:lnTo>
                  <a:pt x="3377079" y="1437638"/>
                </a:lnTo>
                <a:lnTo>
                  <a:pt x="2994839" y="1437638"/>
                </a:lnTo>
                <a:close/>
                <a:moveTo>
                  <a:pt x="10464314" y="262654"/>
                </a:moveTo>
                <a:lnTo>
                  <a:pt x="10464314" y="668811"/>
                </a:lnTo>
                <a:cubicBezTo>
                  <a:pt x="10399956" y="668811"/>
                  <a:pt x="10352700" y="677508"/>
                  <a:pt x="10322551" y="694902"/>
                </a:cubicBezTo>
                <a:cubicBezTo>
                  <a:pt x="10292401" y="712297"/>
                  <a:pt x="10273847" y="736503"/>
                  <a:pt x="10266889" y="767523"/>
                </a:cubicBezTo>
                <a:cubicBezTo>
                  <a:pt x="10259932" y="798543"/>
                  <a:pt x="10256453" y="870005"/>
                  <a:pt x="10256453" y="981908"/>
                </a:cubicBezTo>
                <a:lnTo>
                  <a:pt x="10256453" y="1437638"/>
                </a:lnTo>
                <a:lnTo>
                  <a:pt x="9905088" y="1437638"/>
                </a:lnTo>
                <a:lnTo>
                  <a:pt x="9905088" y="283527"/>
                </a:lnTo>
                <a:lnTo>
                  <a:pt x="10256453" y="283527"/>
                </a:lnTo>
                <a:lnTo>
                  <a:pt x="10242537" y="435292"/>
                </a:lnTo>
                <a:cubicBezTo>
                  <a:pt x="10293560" y="326596"/>
                  <a:pt x="10367485" y="269050"/>
                  <a:pt x="10464314" y="262654"/>
                </a:cubicBezTo>
                <a:close/>
                <a:moveTo>
                  <a:pt x="9369014" y="262654"/>
                </a:moveTo>
                <a:cubicBezTo>
                  <a:pt x="9467582" y="262654"/>
                  <a:pt x="9548899" y="281353"/>
                  <a:pt x="9612969" y="318751"/>
                </a:cubicBezTo>
                <a:cubicBezTo>
                  <a:pt x="9677037" y="356148"/>
                  <a:pt x="9721973" y="405722"/>
                  <a:pt x="9747774" y="467472"/>
                </a:cubicBezTo>
                <a:cubicBezTo>
                  <a:pt x="9773575" y="529222"/>
                  <a:pt x="9786477" y="616048"/>
                  <a:pt x="9786477" y="727951"/>
                </a:cubicBezTo>
                <a:lnTo>
                  <a:pt x="9786477" y="881021"/>
                </a:lnTo>
                <a:lnTo>
                  <a:pt x="9331616" y="881021"/>
                </a:lnTo>
                <a:lnTo>
                  <a:pt x="9331616" y="1130629"/>
                </a:lnTo>
                <a:cubicBezTo>
                  <a:pt x="9331616" y="1182812"/>
                  <a:pt x="9335385" y="1216441"/>
                  <a:pt x="9342922" y="1231516"/>
                </a:cubicBezTo>
                <a:cubicBezTo>
                  <a:pt x="9350460" y="1246591"/>
                  <a:pt x="9364955" y="1254128"/>
                  <a:pt x="9386408" y="1254128"/>
                </a:cubicBezTo>
                <a:cubicBezTo>
                  <a:pt x="9413079" y="1254128"/>
                  <a:pt x="9430908" y="1244127"/>
                  <a:pt x="9439896" y="1224123"/>
                </a:cubicBezTo>
                <a:cubicBezTo>
                  <a:pt x="9448883" y="1204120"/>
                  <a:pt x="9453376" y="1165418"/>
                  <a:pt x="9453376" y="1108016"/>
                </a:cubicBezTo>
                <a:lnTo>
                  <a:pt x="9453376" y="955816"/>
                </a:lnTo>
                <a:lnTo>
                  <a:pt x="9786477" y="955816"/>
                </a:lnTo>
                <a:lnTo>
                  <a:pt x="9786477" y="1041048"/>
                </a:lnTo>
                <a:cubicBezTo>
                  <a:pt x="9786477" y="1112365"/>
                  <a:pt x="9781983" y="1167157"/>
                  <a:pt x="9772996" y="1205424"/>
                </a:cubicBezTo>
                <a:cubicBezTo>
                  <a:pt x="9764008" y="1243692"/>
                  <a:pt x="9742991" y="1284569"/>
                  <a:pt x="9709942" y="1328054"/>
                </a:cubicBezTo>
                <a:cubicBezTo>
                  <a:pt x="9676893" y="1371540"/>
                  <a:pt x="9635001" y="1404154"/>
                  <a:pt x="9584268" y="1425897"/>
                </a:cubicBezTo>
                <a:cubicBezTo>
                  <a:pt x="9533535" y="1447640"/>
                  <a:pt x="9469901" y="1458511"/>
                  <a:pt x="9393366" y="1458511"/>
                </a:cubicBezTo>
                <a:cubicBezTo>
                  <a:pt x="9319150" y="1458511"/>
                  <a:pt x="9253632" y="1447785"/>
                  <a:pt x="9196810" y="1426332"/>
                </a:cubicBezTo>
                <a:cubicBezTo>
                  <a:pt x="9139989" y="1404879"/>
                  <a:pt x="9095779" y="1375454"/>
                  <a:pt x="9064179" y="1338056"/>
                </a:cubicBezTo>
                <a:cubicBezTo>
                  <a:pt x="9032579" y="1300658"/>
                  <a:pt x="9010692" y="1259492"/>
                  <a:pt x="8998516" y="1214556"/>
                </a:cubicBezTo>
                <a:cubicBezTo>
                  <a:pt x="8986340" y="1169621"/>
                  <a:pt x="8980252" y="1104248"/>
                  <a:pt x="8980252" y="1018436"/>
                </a:cubicBezTo>
                <a:lnTo>
                  <a:pt x="8980252" y="681856"/>
                </a:lnTo>
                <a:cubicBezTo>
                  <a:pt x="8980252" y="580970"/>
                  <a:pt x="8993877" y="501391"/>
                  <a:pt x="9021128" y="443120"/>
                </a:cubicBezTo>
                <a:cubicBezTo>
                  <a:pt x="9048379" y="384849"/>
                  <a:pt x="9093024" y="340204"/>
                  <a:pt x="9155064" y="309184"/>
                </a:cubicBezTo>
                <a:cubicBezTo>
                  <a:pt x="9217104" y="278164"/>
                  <a:pt x="9288421" y="262654"/>
                  <a:pt x="9369014" y="262654"/>
                </a:cubicBezTo>
                <a:close/>
                <a:moveTo>
                  <a:pt x="7391260" y="262654"/>
                </a:moveTo>
                <a:cubicBezTo>
                  <a:pt x="7451560" y="262654"/>
                  <a:pt x="7500844" y="276860"/>
                  <a:pt x="7539112" y="305270"/>
                </a:cubicBezTo>
                <a:cubicBezTo>
                  <a:pt x="7577379" y="333681"/>
                  <a:pt x="7602021" y="369484"/>
                  <a:pt x="7613038" y="412680"/>
                </a:cubicBezTo>
                <a:cubicBezTo>
                  <a:pt x="7624054" y="455876"/>
                  <a:pt x="7629562" y="527917"/>
                  <a:pt x="7629562" y="628804"/>
                </a:cubicBezTo>
                <a:lnTo>
                  <a:pt x="7629562" y="1437638"/>
                </a:lnTo>
                <a:lnTo>
                  <a:pt x="7278198" y="1437638"/>
                </a:lnTo>
                <a:lnTo>
                  <a:pt x="7278198" y="638371"/>
                </a:lnTo>
                <a:cubicBezTo>
                  <a:pt x="7278198" y="558937"/>
                  <a:pt x="7275588" y="510523"/>
                  <a:pt x="7270370" y="493128"/>
                </a:cubicBezTo>
                <a:cubicBezTo>
                  <a:pt x="7265152" y="475734"/>
                  <a:pt x="7250656" y="467037"/>
                  <a:pt x="7226884" y="467037"/>
                </a:cubicBezTo>
                <a:cubicBezTo>
                  <a:pt x="7201952" y="467037"/>
                  <a:pt x="7186297" y="477039"/>
                  <a:pt x="7179920" y="497042"/>
                </a:cubicBezTo>
                <a:cubicBezTo>
                  <a:pt x="7173542" y="517046"/>
                  <a:pt x="7170353" y="570533"/>
                  <a:pt x="7170353" y="657504"/>
                </a:cubicBezTo>
                <a:lnTo>
                  <a:pt x="7170353" y="1437638"/>
                </a:lnTo>
                <a:lnTo>
                  <a:pt x="6818988" y="1437638"/>
                </a:lnTo>
                <a:lnTo>
                  <a:pt x="6818988" y="283527"/>
                </a:lnTo>
                <a:lnTo>
                  <a:pt x="7176441" y="283527"/>
                </a:lnTo>
                <a:lnTo>
                  <a:pt x="7170353" y="389850"/>
                </a:lnTo>
                <a:cubicBezTo>
                  <a:pt x="7195864" y="347451"/>
                  <a:pt x="7227029" y="315652"/>
                  <a:pt x="7263847" y="294453"/>
                </a:cubicBezTo>
                <a:cubicBezTo>
                  <a:pt x="7300665" y="273254"/>
                  <a:pt x="7343136" y="262654"/>
                  <a:pt x="7391260" y="262654"/>
                </a:cubicBezTo>
                <a:close/>
                <a:moveTo>
                  <a:pt x="4485298" y="262654"/>
                </a:moveTo>
                <a:cubicBezTo>
                  <a:pt x="4604159" y="262654"/>
                  <a:pt x="4693740" y="283672"/>
                  <a:pt x="4754040" y="325708"/>
                </a:cubicBezTo>
                <a:cubicBezTo>
                  <a:pt x="4814340" y="367745"/>
                  <a:pt x="4850578" y="419348"/>
                  <a:pt x="4862754" y="480518"/>
                </a:cubicBezTo>
                <a:cubicBezTo>
                  <a:pt x="4874930" y="541688"/>
                  <a:pt x="4881019" y="667651"/>
                  <a:pt x="4881019" y="858409"/>
                </a:cubicBezTo>
                <a:lnTo>
                  <a:pt x="4881019" y="1437638"/>
                </a:lnTo>
                <a:lnTo>
                  <a:pt x="4539221" y="1437638"/>
                </a:lnTo>
                <a:lnTo>
                  <a:pt x="4539221" y="1334795"/>
                </a:lnTo>
                <a:cubicBezTo>
                  <a:pt x="4517767" y="1376033"/>
                  <a:pt x="4490081" y="1406963"/>
                  <a:pt x="4456163" y="1427582"/>
                </a:cubicBezTo>
                <a:cubicBezTo>
                  <a:pt x="4422244" y="1448202"/>
                  <a:pt x="4381802" y="1458511"/>
                  <a:pt x="4334837" y="1458511"/>
                </a:cubicBezTo>
                <a:cubicBezTo>
                  <a:pt x="4273377" y="1458511"/>
                  <a:pt x="4216991" y="1441262"/>
                  <a:pt x="4165678" y="1406763"/>
                </a:cubicBezTo>
                <a:cubicBezTo>
                  <a:pt x="4114365" y="1372265"/>
                  <a:pt x="4088708" y="1296744"/>
                  <a:pt x="4088708" y="1180203"/>
                </a:cubicBezTo>
                <a:lnTo>
                  <a:pt x="4088708" y="1085404"/>
                </a:lnTo>
                <a:cubicBezTo>
                  <a:pt x="4088708" y="999012"/>
                  <a:pt x="4102334" y="940162"/>
                  <a:pt x="4129585" y="908852"/>
                </a:cubicBezTo>
                <a:cubicBezTo>
                  <a:pt x="4156836" y="877542"/>
                  <a:pt x="4224384" y="841014"/>
                  <a:pt x="4332229" y="799268"/>
                </a:cubicBezTo>
                <a:cubicBezTo>
                  <a:pt x="4447610" y="754043"/>
                  <a:pt x="4509360" y="723603"/>
                  <a:pt x="4517477" y="707948"/>
                </a:cubicBezTo>
                <a:cubicBezTo>
                  <a:pt x="4525595" y="692293"/>
                  <a:pt x="4529654" y="660403"/>
                  <a:pt x="4529654" y="612279"/>
                </a:cubicBezTo>
                <a:cubicBezTo>
                  <a:pt x="4529654" y="551979"/>
                  <a:pt x="4525160" y="512697"/>
                  <a:pt x="4516173" y="494433"/>
                </a:cubicBezTo>
                <a:cubicBezTo>
                  <a:pt x="4507186" y="476169"/>
                  <a:pt x="4492256" y="467037"/>
                  <a:pt x="4471383" y="467037"/>
                </a:cubicBezTo>
                <a:cubicBezTo>
                  <a:pt x="4447610" y="467037"/>
                  <a:pt x="4432825" y="474719"/>
                  <a:pt x="4427027" y="490084"/>
                </a:cubicBezTo>
                <a:cubicBezTo>
                  <a:pt x="4421229" y="505449"/>
                  <a:pt x="4418330" y="545311"/>
                  <a:pt x="4418330" y="609670"/>
                </a:cubicBezTo>
                <a:lnTo>
                  <a:pt x="4418330" y="730560"/>
                </a:lnTo>
                <a:lnTo>
                  <a:pt x="4088708" y="730560"/>
                </a:lnTo>
                <a:lnTo>
                  <a:pt x="4088708" y="653156"/>
                </a:lnTo>
                <a:cubicBezTo>
                  <a:pt x="4088708" y="563865"/>
                  <a:pt x="4099000" y="495013"/>
                  <a:pt x="4119583" y="446599"/>
                </a:cubicBezTo>
                <a:cubicBezTo>
                  <a:pt x="4140166" y="398185"/>
                  <a:pt x="4181478" y="355424"/>
                  <a:pt x="4243518" y="318316"/>
                </a:cubicBezTo>
                <a:cubicBezTo>
                  <a:pt x="4305557" y="281208"/>
                  <a:pt x="4386151" y="262654"/>
                  <a:pt x="4485298" y="262654"/>
                </a:cubicBezTo>
                <a:close/>
                <a:moveTo>
                  <a:pt x="2377664" y="262654"/>
                </a:moveTo>
                <a:cubicBezTo>
                  <a:pt x="2476232" y="262654"/>
                  <a:pt x="2557550" y="281353"/>
                  <a:pt x="2621619" y="318751"/>
                </a:cubicBezTo>
                <a:cubicBezTo>
                  <a:pt x="2685688" y="356148"/>
                  <a:pt x="2730623" y="405722"/>
                  <a:pt x="2756425" y="467472"/>
                </a:cubicBezTo>
                <a:cubicBezTo>
                  <a:pt x="2782226" y="529222"/>
                  <a:pt x="2795127" y="616048"/>
                  <a:pt x="2795127" y="727951"/>
                </a:cubicBezTo>
                <a:lnTo>
                  <a:pt x="2795127" y="881021"/>
                </a:lnTo>
                <a:lnTo>
                  <a:pt x="2340267" y="881021"/>
                </a:lnTo>
                <a:lnTo>
                  <a:pt x="2340267" y="1130629"/>
                </a:lnTo>
                <a:cubicBezTo>
                  <a:pt x="2340267" y="1182812"/>
                  <a:pt x="2344035" y="1216441"/>
                  <a:pt x="2351573" y="1231516"/>
                </a:cubicBezTo>
                <a:cubicBezTo>
                  <a:pt x="2359110" y="1246591"/>
                  <a:pt x="2373606" y="1254128"/>
                  <a:pt x="2395059" y="1254128"/>
                </a:cubicBezTo>
                <a:cubicBezTo>
                  <a:pt x="2421730" y="1254128"/>
                  <a:pt x="2439559" y="1244127"/>
                  <a:pt x="2448546" y="1224123"/>
                </a:cubicBezTo>
                <a:cubicBezTo>
                  <a:pt x="2457533" y="1204120"/>
                  <a:pt x="2462027" y="1165418"/>
                  <a:pt x="2462027" y="1108016"/>
                </a:cubicBezTo>
                <a:lnTo>
                  <a:pt x="2462027" y="955816"/>
                </a:lnTo>
                <a:lnTo>
                  <a:pt x="2795127" y="955816"/>
                </a:lnTo>
                <a:lnTo>
                  <a:pt x="2795127" y="1041048"/>
                </a:lnTo>
                <a:cubicBezTo>
                  <a:pt x="2795127" y="1112365"/>
                  <a:pt x="2790634" y="1167157"/>
                  <a:pt x="2781647" y="1205424"/>
                </a:cubicBezTo>
                <a:cubicBezTo>
                  <a:pt x="2772660" y="1243692"/>
                  <a:pt x="2751642" y="1284569"/>
                  <a:pt x="2718593" y="1328054"/>
                </a:cubicBezTo>
                <a:cubicBezTo>
                  <a:pt x="2685543" y="1371540"/>
                  <a:pt x="2643652" y="1404154"/>
                  <a:pt x="2592919" y="1425897"/>
                </a:cubicBezTo>
                <a:cubicBezTo>
                  <a:pt x="2542185" y="1447640"/>
                  <a:pt x="2478551" y="1458511"/>
                  <a:pt x="2402016" y="1458511"/>
                </a:cubicBezTo>
                <a:cubicBezTo>
                  <a:pt x="2327801" y="1458511"/>
                  <a:pt x="2262282" y="1447785"/>
                  <a:pt x="2205461" y="1426332"/>
                </a:cubicBezTo>
                <a:cubicBezTo>
                  <a:pt x="2148640" y="1404879"/>
                  <a:pt x="2104429" y="1375454"/>
                  <a:pt x="2072829" y="1338056"/>
                </a:cubicBezTo>
                <a:cubicBezTo>
                  <a:pt x="2041230" y="1300658"/>
                  <a:pt x="2019342" y="1259492"/>
                  <a:pt x="2007166" y="1214556"/>
                </a:cubicBezTo>
                <a:cubicBezTo>
                  <a:pt x="1994990" y="1169621"/>
                  <a:pt x="1988902" y="1104248"/>
                  <a:pt x="1988902" y="1018436"/>
                </a:cubicBezTo>
                <a:lnTo>
                  <a:pt x="1988902" y="681856"/>
                </a:lnTo>
                <a:cubicBezTo>
                  <a:pt x="1988902" y="580970"/>
                  <a:pt x="2002527" y="501391"/>
                  <a:pt x="2029779" y="443120"/>
                </a:cubicBezTo>
                <a:cubicBezTo>
                  <a:pt x="2057030" y="384849"/>
                  <a:pt x="2101675" y="340204"/>
                  <a:pt x="2163715" y="309184"/>
                </a:cubicBezTo>
                <a:cubicBezTo>
                  <a:pt x="2225754" y="278164"/>
                  <a:pt x="2297071" y="262654"/>
                  <a:pt x="2377664" y="262654"/>
                </a:cubicBezTo>
                <a:close/>
                <a:moveTo>
                  <a:pt x="5503752" y="129588"/>
                </a:moveTo>
                <a:lnTo>
                  <a:pt x="5855987" y="129588"/>
                </a:lnTo>
                <a:lnTo>
                  <a:pt x="5855987" y="311358"/>
                </a:lnTo>
                <a:lnTo>
                  <a:pt x="5950786" y="311358"/>
                </a:lnTo>
                <a:lnTo>
                  <a:pt x="5950786" y="493998"/>
                </a:lnTo>
                <a:lnTo>
                  <a:pt x="5855987" y="493998"/>
                </a:lnTo>
                <a:lnTo>
                  <a:pt x="5855987" y="1111495"/>
                </a:lnTo>
                <a:cubicBezTo>
                  <a:pt x="5855987" y="1187450"/>
                  <a:pt x="5859900" y="1229776"/>
                  <a:pt x="5867728" y="1238474"/>
                </a:cubicBezTo>
                <a:cubicBezTo>
                  <a:pt x="5875555" y="1247171"/>
                  <a:pt x="5908170" y="1251519"/>
                  <a:pt x="5965571" y="1251519"/>
                </a:cubicBezTo>
                <a:lnTo>
                  <a:pt x="5965571" y="1437638"/>
                </a:lnTo>
                <a:lnTo>
                  <a:pt x="5823807" y="1437638"/>
                </a:lnTo>
                <a:cubicBezTo>
                  <a:pt x="5743794" y="1437638"/>
                  <a:pt x="5686682" y="1434304"/>
                  <a:pt x="5652474" y="1427637"/>
                </a:cubicBezTo>
                <a:cubicBezTo>
                  <a:pt x="5618265" y="1420969"/>
                  <a:pt x="5588115" y="1405604"/>
                  <a:pt x="5562023" y="1381542"/>
                </a:cubicBezTo>
                <a:cubicBezTo>
                  <a:pt x="5535932" y="1357479"/>
                  <a:pt x="5519697" y="1329939"/>
                  <a:pt x="5513319" y="1298919"/>
                </a:cubicBezTo>
                <a:cubicBezTo>
                  <a:pt x="5506941" y="1267899"/>
                  <a:pt x="5503752" y="1194988"/>
                  <a:pt x="5503752" y="1080186"/>
                </a:cubicBezTo>
                <a:lnTo>
                  <a:pt x="5503752" y="493998"/>
                </a:lnTo>
                <a:lnTo>
                  <a:pt x="5428087" y="493998"/>
                </a:lnTo>
                <a:lnTo>
                  <a:pt x="5428087" y="311358"/>
                </a:lnTo>
                <a:lnTo>
                  <a:pt x="5503752" y="311358"/>
                </a:lnTo>
                <a:close/>
                <a:moveTo>
                  <a:pt x="8514666" y="29571"/>
                </a:moveTo>
                <a:lnTo>
                  <a:pt x="8866031" y="29571"/>
                </a:lnTo>
                <a:lnTo>
                  <a:pt x="8866031" y="1437638"/>
                </a:lnTo>
                <a:lnTo>
                  <a:pt x="8514666" y="1437638"/>
                </a:lnTo>
                <a:lnTo>
                  <a:pt x="8514666" y="1353928"/>
                </a:lnTo>
                <a:cubicBezTo>
                  <a:pt x="8481037" y="1388789"/>
                  <a:pt x="8445668" y="1414935"/>
                  <a:pt x="8408561" y="1432366"/>
                </a:cubicBezTo>
                <a:cubicBezTo>
                  <a:pt x="8371453" y="1449796"/>
                  <a:pt x="8332606" y="1458511"/>
                  <a:pt x="8292019" y="1458511"/>
                </a:cubicBezTo>
                <a:cubicBezTo>
                  <a:pt x="8237517" y="1458511"/>
                  <a:pt x="8190263" y="1444161"/>
                  <a:pt x="8150255" y="1415461"/>
                </a:cubicBezTo>
                <a:cubicBezTo>
                  <a:pt x="8110249" y="1386760"/>
                  <a:pt x="8084593" y="1353566"/>
                  <a:pt x="8073286" y="1315878"/>
                </a:cubicBezTo>
                <a:cubicBezTo>
                  <a:pt x="8061979" y="1278191"/>
                  <a:pt x="8056327" y="1216731"/>
                  <a:pt x="8056327" y="1131499"/>
                </a:cubicBezTo>
                <a:lnTo>
                  <a:pt x="8056327" y="591406"/>
                </a:lnTo>
                <a:cubicBezTo>
                  <a:pt x="8056327" y="502695"/>
                  <a:pt x="8061979" y="439786"/>
                  <a:pt x="8073286" y="402678"/>
                </a:cubicBezTo>
                <a:cubicBezTo>
                  <a:pt x="8084593" y="365571"/>
                  <a:pt x="8110539" y="332956"/>
                  <a:pt x="8151125" y="304835"/>
                </a:cubicBezTo>
                <a:cubicBezTo>
                  <a:pt x="8191712" y="276715"/>
                  <a:pt x="8240126" y="262654"/>
                  <a:pt x="8296368" y="262654"/>
                </a:cubicBezTo>
                <a:cubicBezTo>
                  <a:pt x="8339853" y="262654"/>
                  <a:pt x="8379716" y="270500"/>
                  <a:pt x="8415953" y="286191"/>
                </a:cubicBezTo>
                <a:cubicBezTo>
                  <a:pt x="8452191" y="301882"/>
                  <a:pt x="8485096" y="325418"/>
                  <a:pt x="8514666" y="356801"/>
                </a:cubicBezTo>
                <a:close/>
                <a:moveTo>
                  <a:pt x="6333213" y="29571"/>
                </a:moveTo>
                <a:lnTo>
                  <a:pt x="6695015" y="29571"/>
                </a:lnTo>
                <a:lnTo>
                  <a:pt x="6695015" y="213080"/>
                </a:lnTo>
                <a:lnTo>
                  <a:pt x="6333213" y="213080"/>
                </a:lnTo>
                <a:close/>
                <a:moveTo>
                  <a:pt x="4999713" y="29571"/>
                </a:moveTo>
                <a:lnTo>
                  <a:pt x="5361515" y="29571"/>
                </a:lnTo>
                <a:lnTo>
                  <a:pt x="5361515" y="1437638"/>
                </a:lnTo>
                <a:lnTo>
                  <a:pt x="4999713" y="1437638"/>
                </a:lnTo>
                <a:close/>
                <a:moveTo>
                  <a:pt x="1431378" y="0"/>
                </a:moveTo>
                <a:cubicBezTo>
                  <a:pt x="1538642" y="0"/>
                  <a:pt x="1627644" y="22033"/>
                  <a:pt x="1698380" y="66099"/>
                </a:cubicBezTo>
                <a:cubicBezTo>
                  <a:pt x="1769117" y="110164"/>
                  <a:pt x="1815212" y="162492"/>
                  <a:pt x="1836665" y="223082"/>
                </a:cubicBezTo>
                <a:cubicBezTo>
                  <a:pt x="1858118" y="283672"/>
                  <a:pt x="1868844" y="371658"/>
                  <a:pt x="1868844" y="487041"/>
                </a:cubicBezTo>
                <a:lnTo>
                  <a:pt x="1868844" y="547920"/>
                </a:lnTo>
                <a:lnTo>
                  <a:pt x="1502694" y="547920"/>
                </a:lnTo>
                <a:lnTo>
                  <a:pt x="1502694" y="420073"/>
                </a:lnTo>
                <a:cubicBezTo>
                  <a:pt x="1502694" y="339479"/>
                  <a:pt x="1499216" y="289035"/>
                  <a:pt x="1492258" y="268742"/>
                </a:cubicBezTo>
                <a:cubicBezTo>
                  <a:pt x="1485300" y="248449"/>
                  <a:pt x="1468776" y="238302"/>
                  <a:pt x="1442684" y="238302"/>
                </a:cubicBezTo>
                <a:cubicBezTo>
                  <a:pt x="1420072" y="238302"/>
                  <a:pt x="1404707" y="246999"/>
                  <a:pt x="1396589" y="264394"/>
                </a:cubicBezTo>
                <a:cubicBezTo>
                  <a:pt x="1388472" y="281788"/>
                  <a:pt x="1384413" y="326433"/>
                  <a:pt x="1384413" y="398330"/>
                </a:cubicBezTo>
                <a:lnTo>
                  <a:pt x="1384413" y="1074098"/>
                </a:lnTo>
                <a:cubicBezTo>
                  <a:pt x="1384413" y="1137297"/>
                  <a:pt x="1388472" y="1178898"/>
                  <a:pt x="1396589" y="1198902"/>
                </a:cubicBezTo>
                <a:cubicBezTo>
                  <a:pt x="1404707" y="1218905"/>
                  <a:pt x="1420941" y="1228907"/>
                  <a:pt x="1445293" y="1228907"/>
                </a:cubicBezTo>
                <a:cubicBezTo>
                  <a:pt x="1471964" y="1228907"/>
                  <a:pt x="1490083" y="1217600"/>
                  <a:pt x="1499651" y="1194988"/>
                </a:cubicBezTo>
                <a:cubicBezTo>
                  <a:pt x="1509217" y="1172375"/>
                  <a:pt x="1514001" y="1128310"/>
                  <a:pt x="1514001" y="1062791"/>
                </a:cubicBezTo>
                <a:lnTo>
                  <a:pt x="1514001" y="895806"/>
                </a:lnTo>
                <a:lnTo>
                  <a:pt x="1440075" y="895806"/>
                </a:lnTo>
                <a:lnTo>
                  <a:pt x="1440075" y="681856"/>
                </a:lnTo>
                <a:lnTo>
                  <a:pt x="1868844" y="681856"/>
                </a:lnTo>
                <a:lnTo>
                  <a:pt x="1868844" y="1437638"/>
                </a:lnTo>
                <a:lnTo>
                  <a:pt x="1638750" y="1437638"/>
                </a:lnTo>
                <a:lnTo>
                  <a:pt x="1604886" y="1336751"/>
                </a:lnTo>
                <a:cubicBezTo>
                  <a:pt x="1579936" y="1380237"/>
                  <a:pt x="1548459" y="1412851"/>
                  <a:pt x="1510454" y="1434594"/>
                </a:cubicBezTo>
                <a:cubicBezTo>
                  <a:pt x="1472449" y="1456337"/>
                  <a:pt x="1427627" y="1467209"/>
                  <a:pt x="1375988" y="1467209"/>
                </a:cubicBezTo>
                <a:cubicBezTo>
                  <a:pt x="1314474" y="1467209"/>
                  <a:pt x="1256882" y="1452278"/>
                  <a:pt x="1203214" y="1422418"/>
                </a:cubicBezTo>
                <a:cubicBezTo>
                  <a:pt x="1149545" y="1392558"/>
                  <a:pt x="1108784" y="1355595"/>
                  <a:pt x="1080931" y="1311530"/>
                </a:cubicBezTo>
                <a:cubicBezTo>
                  <a:pt x="1053077" y="1267464"/>
                  <a:pt x="1035669" y="1221224"/>
                  <a:pt x="1028707" y="1172810"/>
                </a:cubicBezTo>
                <a:cubicBezTo>
                  <a:pt x="1021745" y="1124396"/>
                  <a:pt x="1018264" y="1051775"/>
                  <a:pt x="1018264" y="954947"/>
                </a:cubicBezTo>
                <a:lnTo>
                  <a:pt x="1018264" y="536614"/>
                </a:lnTo>
                <a:cubicBezTo>
                  <a:pt x="1018264" y="402098"/>
                  <a:pt x="1025511" y="304401"/>
                  <a:pt x="1040006" y="243521"/>
                </a:cubicBezTo>
                <a:cubicBezTo>
                  <a:pt x="1054501" y="182640"/>
                  <a:pt x="1096103" y="126834"/>
                  <a:pt x="1164810" y="76100"/>
                </a:cubicBezTo>
                <a:cubicBezTo>
                  <a:pt x="1233518" y="25367"/>
                  <a:pt x="1322374" y="0"/>
                  <a:pt x="1431378" y="0"/>
                </a:cubicBezTo>
                <a:close/>
              </a:path>
            </a:pathLst>
          </a:custGeom>
          <a:ln w="19050">
            <a:solidFill>
              <a:srgbClr val="FF0000"/>
            </a:solidFill>
          </a:ln>
        </p:spPr>
      </p:pic>
    </p:spTree>
    <p:extLst>
      <p:ext uri="{BB962C8B-B14F-4D97-AF65-F5344CB8AC3E}">
        <p14:creationId xmlns:p14="http://schemas.microsoft.com/office/powerpoint/2010/main" val="2635577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67162" y="1690688"/>
            <a:ext cx="4752975" cy="4752975"/>
          </a:xfrm>
          <a:prstGeom prst="rect">
            <a:avLst/>
          </a:prstGeom>
        </p:spPr>
      </p:pic>
      <p:sp>
        <p:nvSpPr>
          <p:cNvPr id="2" name="Titel 1"/>
          <p:cNvSpPr>
            <a:spLocks noGrp="1"/>
          </p:cNvSpPr>
          <p:nvPr>
            <p:ph type="title"/>
          </p:nvPr>
        </p:nvSpPr>
        <p:spPr/>
        <p:txBody>
          <a:bodyPr/>
          <a:lstStyle/>
          <a:p>
            <a:pPr algn="ctr"/>
            <a:r>
              <a:rPr lang="de-DE" dirty="0" smtClean="0"/>
              <a:t>Wolfs- und Giraffensprache</a:t>
            </a:r>
            <a:endParaRPr lang="de-DE" dirty="0"/>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20</a:t>
            </a:fld>
            <a:endParaRPr lang="de-DE"/>
          </a:p>
        </p:txBody>
      </p:sp>
      <p:sp>
        <p:nvSpPr>
          <p:cNvPr id="12" name="Textfeld 11"/>
          <p:cNvSpPr txBox="1"/>
          <p:nvPr/>
        </p:nvSpPr>
        <p:spPr>
          <a:xfrm>
            <a:off x="838200" y="1690688"/>
            <a:ext cx="2895600" cy="2031325"/>
          </a:xfrm>
          <a:prstGeom prst="rect">
            <a:avLst/>
          </a:prstGeom>
          <a:noFill/>
          <a:ln w="31750">
            <a:solidFill>
              <a:schemeClr val="accent6">
                <a:lumMod val="75000"/>
              </a:schemeClr>
            </a:solidFill>
          </a:ln>
        </p:spPr>
        <p:txBody>
          <a:bodyPr wrap="square" rtlCol="0">
            <a:spAutoFit/>
          </a:bodyPr>
          <a:lstStyle/>
          <a:p>
            <a:pPr algn="ctr"/>
            <a:endParaRPr lang="de-DE" b="1" dirty="0" smtClean="0"/>
          </a:p>
          <a:p>
            <a:pPr algn="ctr"/>
            <a:r>
              <a:rPr lang="de-DE" b="1" dirty="0" smtClean="0">
                <a:solidFill>
                  <a:schemeClr val="accent6">
                    <a:lumMod val="75000"/>
                  </a:schemeClr>
                </a:solidFill>
              </a:rPr>
              <a:t>Der Wolf nach außen</a:t>
            </a:r>
          </a:p>
          <a:p>
            <a:endParaRPr lang="de-DE" dirty="0" smtClean="0"/>
          </a:p>
          <a:p>
            <a:pPr marL="285750" indent="-285750">
              <a:buFont typeface="Arial" panose="020B0604020202020204" pitchFamily="34" charset="0"/>
              <a:buChar char="•"/>
            </a:pPr>
            <a:r>
              <a:rPr lang="de-DE" dirty="0" smtClean="0"/>
              <a:t>Du bist schlecht.</a:t>
            </a:r>
          </a:p>
          <a:p>
            <a:pPr marL="285750" indent="-285750">
              <a:buFont typeface="Arial" panose="020B0604020202020204" pitchFamily="34" charset="0"/>
              <a:buChar char="•"/>
            </a:pPr>
            <a:r>
              <a:rPr lang="de-DE" dirty="0" smtClean="0"/>
              <a:t>Du bist falsch.</a:t>
            </a:r>
          </a:p>
          <a:p>
            <a:pPr marL="285750" indent="-285750">
              <a:buFont typeface="Arial" panose="020B0604020202020204" pitchFamily="34" charset="0"/>
              <a:buChar char="•"/>
            </a:pPr>
            <a:r>
              <a:rPr lang="de-DE" dirty="0" smtClean="0"/>
              <a:t>Du bist schuld.</a:t>
            </a:r>
          </a:p>
          <a:p>
            <a:pPr marL="285750" indent="-285750">
              <a:buFont typeface="Arial" panose="020B0604020202020204" pitchFamily="34" charset="0"/>
              <a:buChar char="•"/>
            </a:pPr>
            <a:r>
              <a:rPr lang="de-DE" dirty="0" smtClean="0"/>
              <a:t>Du solltest </a:t>
            </a:r>
            <a:r>
              <a:rPr lang="de-DE" dirty="0"/>
              <a:t>d</a:t>
            </a:r>
            <a:r>
              <a:rPr lang="de-DE" dirty="0" smtClean="0"/>
              <a:t>ich schämen.</a:t>
            </a:r>
          </a:p>
        </p:txBody>
      </p:sp>
      <p:sp>
        <p:nvSpPr>
          <p:cNvPr id="13" name="Textfeld 12"/>
          <p:cNvSpPr txBox="1"/>
          <p:nvPr/>
        </p:nvSpPr>
        <p:spPr>
          <a:xfrm>
            <a:off x="8953500" y="4083115"/>
            <a:ext cx="2400300" cy="2031325"/>
          </a:xfrm>
          <a:prstGeom prst="rect">
            <a:avLst/>
          </a:prstGeom>
          <a:noFill/>
          <a:ln w="31750">
            <a:solidFill>
              <a:schemeClr val="accent6">
                <a:lumMod val="75000"/>
              </a:schemeClr>
            </a:solidFill>
          </a:ln>
        </p:spPr>
        <p:txBody>
          <a:bodyPr wrap="square" rtlCol="0">
            <a:spAutoFit/>
          </a:bodyPr>
          <a:lstStyle/>
          <a:p>
            <a:endParaRPr lang="de-DE" dirty="0" smtClean="0"/>
          </a:p>
          <a:p>
            <a:pPr algn="ctr"/>
            <a:r>
              <a:rPr lang="de-DE" b="1" dirty="0" smtClean="0">
                <a:solidFill>
                  <a:schemeClr val="accent6">
                    <a:lumMod val="75000"/>
                  </a:schemeClr>
                </a:solidFill>
              </a:rPr>
              <a:t>Die Giraffe nach außen</a:t>
            </a:r>
          </a:p>
          <a:p>
            <a:endParaRPr lang="de-DE" dirty="0" smtClean="0"/>
          </a:p>
          <a:p>
            <a:pPr marL="285750" indent="-285750">
              <a:buFont typeface="Arial" panose="020B0604020202020204" pitchFamily="34" charset="0"/>
              <a:buChar char="•"/>
            </a:pPr>
            <a:r>
              <a:rPr lang="de-DE" dirty="0" smtClean="0"/>
              <a:t>Wie fühlst Du dich?</a:t>
            </a:r>
          </a:p>
          <a:p>
            <a:pPr marL="285750" indent="-285750">
              <a:buFont typeface="Arial" panose="020B0604020202020204" pitchFamily="34" charset="0"/>
              <a:buChar char="•"/>
            </a:pPr>
            <a:r>
              <a:rPr lang="de-DE" dirty="0" smtClean="0"/>
              <a:t>Was brauchst Du?</a:t>
            </a:r>
            <a:endParaRPr lang="de-DE" dirty="0"/>
          </a:p>
          <a:p>
            <a:pPr marL="285750" indent="-285750">
              <a:buFont typeface="Arial" panose="020B0604020202020204" pitchFamily="34" charset="0"/>
              <a:buChar char="•"/>
            </a:pPr>
            <a:r>
              <a:rPr lang="de-DE" dirty="0" smtClean="0"/>
              <a:t>Fühlst du dich...?</a:t>
            </a:r>
          </a:p>
          <a:p>
            <a:pPr marL="285750" indent="-285750">
              <a:buFont typeface="Arial" panose="020B0604020202020204" pitchFamily="34" charset="0"/>
              <a:buChar char="•"/>
            </a:pPr>
            <a:r>
              <a:rPr lang="de-DE" dirty="0" smtClean="0"/>
              <a:t>Brauchst du...?</a:t>
            </a:r>
          </a:p>
        </p:txBody>
      </p:sp>
      <p:sp>
        <p:nvSpPr>
          <p:cNvPr id="14" name="Textfeld 13"/>
          <p:cNvSpPr txBox="1"/>
          <p:nvPr/>
        </p:nvSpPr>
        <p:spPr>
          <a:xfrm>
            <a:off x="838200" y="4083115"/>
            <a:ext cx="2400300" cy="2031325"/>
          </a:xfrm>
          <a:prstGeom prst="rect">
            <a:avLst/>
          </a:prstGeom>
          <a:noFill/>
          <a:ln w="31750">
            <a:solidFill>
              <a:schemeClr val="accent6">
                <a:lumMod val="75000"/>
              </a:schemeClr>
            </a:solidFill>
          </a:ln>
        </p:spPr>
        <p:txBody>
          <a:bodyPr wrap="square" rtlCol="0">
            <a:spAutoFit/>
          </a:bodyPr>
          <a:lstStyle/>
          <a:p>
            <a:pPr algn="ctr"/>
            <a:endParaRPr lang="de-DE" b="1" dirty="0" smtClean="0"/>
          </a:p>
          <a:p>
            <a:pPr algn="ctr"/>
            <a:r>
              <a:rPr lang="de-DE" b="1" dirty="0" smtClean="0">
                <a:solidFill>
                  <a:schemeClr val="accent6">
                    <a:lumMod val="75000"/>
                  </a:schemeClr>
                </a:solidFill>
              </a:rPr>
              <a:t>Der Wolf nach innen</a:t>
            </a:r>
          </a:p>
          <a:p>
            <a:endParaRPr lang="de-DE" dirty="0" smtClean="0"/>
          </a:p>
          <a:p>
            <a:pPr marL="285750" indent="-285750">
              <a:buFont typeface="Arial" panose="020B0604020202020204" pitchFamily="34" charset="0"/>
              <a:buChar char="•"/>
            </a:pPr>
            <a:r>
              <a:rPr lang="de-DE" dirty="0" smtClean="0"/>
              <a:t>Ich bin schlecht.</a:t>
            </a:r>
          </a:p>
          <a:p>
            <a:pPr marL="285750" indent="-285750">
              <a:buFont typeface="Arial" panose="020B0604020202020204" pitchFamily="34" charset="0"/>
              <a:buChar char="•"/>
            </a:pPr>
            <a:r>
              <a:rPr lang="de-DE" dirty="0" smtClean="0"/>
              <a:t>Ich bin falsch.</a:t>
            </a:r>
          </a:p>
          <a:p>
            <a:pPr marL="285750" indent="-285750">
              <a:buFont typeface="Arial" panose="020B0604020202020204" pitchFamily="34" charset="0"/>
              <a:buChar char="•"/>
            </a:pPr>
            <a:r>
              <a:rPr lang="de-DE" dirty="0" smtClean="0"/>
              <a:t>Ich bin schuld.</a:t>
            </a:r>
          </a:p>
          <a:p>
            <a:pPr marL="285750" indent="-285750">
              <a:buFont typeface="Arial" panose="020B0604020202020204" pitchFamily="34" charset="0"/>
              <a:buChar char="•"/>
            </a:pPr>
            <a:r>
              <a:rPr lang="de-DE" dirty="0" smtClean="0"/>
              <a:t>Ich schäme mich.</a:t>
            </a:r>
          </a:p>
        </p:txBody>
      </p:sp>
      <p:sp>
        <p:nvSpPr>
          <p:cNvPr id="15" name="Textfeld 14"/>
          <p:cNvSpPr txBox="1"/>
          <p:nvPr/>
        </p:nvSpPr>
        <p:spPr>
          <a:xfrm>
            <a:off x="8953500" y="1690688"/>
            <a:ext cx="2400300" cy="2031325"/>
          </a:xfrm>
          <a:prstGeom prst="rect">
            <a:avLst/>
          </a:prstGeom>
          <a:noFill/>
          <a:ln w="31750">
            <a:solidFill>
              <a:schemeClr val="accent6">
                <a:lumMod val="75000"/>
              </a:schemeClr>
            </a:solidFill>
          </a:ln>
        </p:spPr>
        <p:txBody>
          <a:bodyPr wrap="square" rtlCol="0">
            <a:spAutoFit/>
          </a:bodyPr>
          <a:lstStyle/>
          <a:p>
            <a:endParaRPr lang="de-DE" dirty="0" smtClean="0"/>
          </a:p>
          <a:p>
            <a:pPr algn="ctr"/>
            <a:r>
              <a:rPr lang="de-DE" b="1" dirty="0" smtClean="0">
                <a:solidFill>
                  <a:schemeClr val="accent6">
                    <a:lumMod val="75000"/>
                  </a:schemeClr>
                </a:solidFill>
              </a:rPr>
              <a:t>Die Giraffe nach innen</a:t>
            </a:r>
          </a:p>
          <a:p>
            <a:endParaRPr lang="de-DE" dirty="0" smtClean="0"/>
          </a:p>
          <a:p>
            <a:pPr marL="285750" indent="-285750">
              <a:buFont typeface="Arial" panose="020B0604020202020204" pitchFamily="34" charset="0"/>
              <a:buChar char="•"/>
            </a:pPr>
            <a:r>
              <a:rPr lang="de-DE" dirty="0" smtClean="0"/>
              <a:t>Wie fühle ich mich?</a:t>
            </a:r>
          </a:p>
          <a:p>
            <a:pPr marL="285750" indent="-285750">
              <a:buFont typeface="Arial" panose="020B0604020202020204" pitchFamily="34" charset="0"/>
              <a:buChar char="•"/>
            </a:pPr>
            <a:r>
              <a:rPr lang="de-DE" dirty="0" smtClean="0"/>
              <a:t>Was brauche ich?</a:t>
            </a:r>
          </a:p>
          <a:p>
            <a:pPr marL="285750" indent="-285750">
              <a:buFont typeface="Arial" panose="020B0604020202020204" pitchFamily="34" charset="0"/>
              <a:buChar char="•"/>
            </a:pPr>
            <a:r>
              <a:rPr lang="de-DE" dirty="0" smtClean="0"/>
              <a:t>Ich fühle mich...</a:t>
            </a:r>
          </a:p>
          <a:p>
            <a:pPr marL="285750" indent="-285750">
              <a:buFont typeface="Arial" panose="020B0604020202020204" pitchFamily="34" charset="0"/>
              <a:buChar char="•"/>
            </a:pPr>
            <a:r>
              <a:rPr lang="de-DE" dirty="0" smtClean="0"/>
              <a:t>Ich brauche...</a:t>
            </a:r>
          </a:p>
        </p:txBody>
      </p:sp>
    </p:spTree>
    <p:extLst>
      <p:ext uri="{BB962C8B-B14F-4D97-AF65-F5344CB8AC3E}">
        <p14:creationId xmlns:p14="http://schemas.microsoft.com/office/powerpoint/2010/main" val="230145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Wer spricht? Wolf oder Giraffe?</a:t>
            </a:r>
            <a:endParaRPr lang="de-DE" dirty="0"/>
          </a:p>
        </p:txBody>
      </p:sp>
      <p:sp>
        <p:nvSpPr>
          <p:cNvPr id="3" name="Inhaltsplatzhalter 2"/>
          <p:cNvSpPr>
            <a:spLocks noGrp="1"/>
          </p:cNvSpPr>
          <p:nvPr>
            <p:ph idx="1"/>
          </p:nvPr>
        </p:nvSpPr>
        <p:spPr/>
        <p:txBody>
          <a:bodyPr>
            <a:normAutofit/>
          </a:bodyPr>
          <a:lstStyle/>
          <a:p>
            <a:pPr marL="0" indent="0" algn="ctr">
              <a:buNone/>
            </a:pPr>
            <a:r>
              <a:rPr lang="de-DE" sz="4000" dirty="0" smtClean="0"/>
              <a:t>Arbeitsblatt</a:t>
            </a:r>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dirty="0"/>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21</a:t>
            </a:fld>
            <a:endParaRPr lang="de-DE"/>
          </a:p>
        </p:txBody>
      </p:sp>
      <p:sp>
        <p:nvSpPr>
          <p:cNvPr id="12" name="Ellipse 11">
            <a:hlinkClick r:id="rId3">
              <a:snd r:embed="rId2" name="whoosh.wav"/>
            </a:hlinkClick>
            <a:hlinkHover r:id="" action="ppaction://noaction">
              <a:snd r:embed="rId4" name="chimes.wav"/>
            </a:hlinkHover>
          </p:cNvPr>
          <p:cNvSpPr/>
          <p:nvPr/>
        </p:nvSpPr>
        <p:spPr>
          <a:xfrm>
            <a:off x="5376000" y="4001294"/>
            <a:ext cx="1440000" cy="1440000"/>
          </a:xfrm>
          <a:prstGeom prst="ellipse">
            <a:avLst/>
          </a:prstGeom>
          <a:blipFill>
            <a:blip r:embed="rId5"/>
            <a:srcRect/>
            <a:stretch>
              <a:fillRect/>
            </a:stretch>
          </a:blipFill>
          <a:ln w="25400">
            <a:solidFill>
              <a:schemeClr val="accent6">
                <a:lumMod val="75000"/>
              </a:schemeClr>
            </a:solidFill>
          </a:ln>
          <a:effectLst>
            <a:glow rad="228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948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Giraffensprache in 4 Schritten</a:t>
            </a:r>
            <a:endParaRPr lang="de-DE" dirty="0"/>
          </a:p>
        </p:txBody>
      </p:sp>
      <p:sp>
        <p:nvSpPr>
          <p:cNvPr id="3" name="Inhaltsplatzhalter 2"/>
          <p:cNvSpPr>
            <a:spLocks noGrp="1"/>
          </p:cNvSpPr>
          <p:nvPr>
            <p:ph idx="1"/>
          </p:nvPr>
        </p:nvSpPr>
        <p:spPr/>
        <p:txBody>
          <a:bodyPr>
            <a:normAutofit/>
          </a:bodyPr>
          <a:lstStyle/>
          <a:p>
            <a:pPr marL="0" indent="0" algn="ctr">
              <a:buNone/>
            </a:pPr>
            <a:r>
              <a:rPr lang="de-DE" sz="6000" b="1" dirty="0" smtClean="0">
                <a:solidFill>
                  <a:schemeClr val="accent6">
                    <a:lumMod val="75000"/>
                  </a:schemeClr>
                </a:solidFill>
              </a:rPr>
              <a:t>Beobachtung</a:t>
            </a:r>
          </a:p>
          <a:p>
            <a:pPr marL="0" indent="0" algn="ctr">
              <a:buNone/>
            </a:pPr>
            <a:r>
              <a:rPr lang="de-DE" sz="6000" b="1" dirty="0" smtClean="0">
                <a:solidFill>
                  <a:schemeClr val="accent6">
                    <a:lumMod val="75000"/>
                  </a:schemeClr>
                </a:solidFill>
              </a:rPr>
              <a:t>Gefühl</a:t>
            </a:r>
          </a:p>
          <a:p>
            <a:pPr marL="0" indent="0" algn="ctr">
              <a:buNone/>
            </a:pPr>
            <a:r>
              <a:rPr lang="de-DE" sz="6000" b="1" dirty="0" smtClean="0">
                <a:solidFill>
                  <a:schemeClr val="accent6">
                    <a:lumMod val="75000"/>
                  </a:schemeClr>
                </a:solidFill>
              </a:rPr>
              <a:t>Bedürfnis</a:t>
            </a:r>
          </a:p>
          <a:p>
            <a:pPr marL="0" indent="0" algn="ctr">
              <a:buNone/>
            </a:pPr>
            <a:r>
              <a:rPr lang="de-DE" sz="6000" b="1" dirty="0" smtClean="0">
                <a:solidFill>
                  <a:schemeClr val="accent6">
                    <a:lumMod val="75000"/>
                  </a:schemeClr>
                </a:solidFill>
              </a:rPr>
              <a:t>Bitte</a:t>
            </a:r>
            <a:endParaRPr lang="de-DE" sz="6000" dirty="0">
              <a:solidFill>
                <a:schemeClr val="accent6">
                  <a:lumMod val="75000"/>
                </a:schemeClr>
              </a:solidFill>
            </a:endParaRPr>
          </a:p>
        </p:txBody>
      </p:sp>
      <p:sp>
        <p:nvSpPr>
          <p:cNvPr id="7" name="Datumsplatzhalter 6"/>
          <p:cNvSpPr>
            <a:spLocks noGrp="1"/>
          </p:cNvSpPr>
          <p:nvPr>
            <p:ph type="dt" sz="half" idx="10"/>
          </p:nvPr>
        </p:nvSpPr>
        <p:spPr/>
        <p:txBody>
          <a:bodyPr/>
          <a:lstStyle/>
          <a:p>
            <a:fld id="{1B805369-3DD6-4D79-B68C-AEB1FDA16A17}"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22</a:t>
            </a:fld>
            <a:endParaRPr lang="de-DE"/>
          </a:p>
        </p:txBody>
      </p:sp>
    </p:spTree>
    <p:extLst>
      <p:ext uri="{BB962C8B-B14F-4D97-AF65-F5344CB8AC3E}">
        <p14:creationId xmlns:p14="http://schemas.microsoft.com/office/powerpoint/2010/main" val="176567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Beobachtung</a:t>
            </a:r>
            <a:endParaRPr lang="de-DE" dirty="0"/>
          </a:p>
        </p:txBody>
      </p:sp>
      <p:sp>
        <p:nvSpPr>
          <p:cNvPr id="3" name="Inhaltsplatzhalter 2"/>
          <p:cNvSpPr>
            <a:spLocks noGrp="1"/>
          </p:cNvSpPr>
          <p:nvPr>
            <p:ph idx="1"/>
          </p:nvPr>
        </p:nvSpPr>
        <p:spPr/>
        <p:txBody>
          <a:bodyPr>
            <a:normAutofit/>
          </a:bodyPr>
          <a:lstStyle/>
          <a:p>
            <a:r>
              <a:rPr lang="de-DE" dirty="0" smtClean="0"/>
              <a:t>bezieht sich auf eine konkrete</a:t>
            </a:r>
          </a:p>
          <a:p>
            <a:pPr lvl="1"/>
            <a:r>
              <a:rPr lang="de-DE" dirty="0" smtClean="0"/>
              <a:t>Situation</a:t>
            </a:r>
          </a:p>
          <a:p>
            <a:pPr lvl="1"/>
            <a:r>
              <a:rPr lang="de-DE" dirty="0" smtClean="0"/>
              <a:t>Handlung</a:t>
            </a:r>
          </a:p>
          <a:p>
            <a:pPr lvl="1"/>
            <a:r>
              <a:rPr lang="de-DE" dirty="0" smtClean="0"/>
              <a:t>Aussage</a:t>
            </a:r>
          </a:p>
          <a:p>
            <a:r>
              <a:rPr lang="de-DE" dirty="0" smtClean="0"/>
              <a:t>enthält keine Pauschalisierung wie „immer“, „ständig“ oder „nie“</a:t>
            </a:r>
          </a:p>
          <a:p>
            <a:r>
              <a:rPr lang="de-DE" dirty="0" smtClean="0"/>
              <a:t>lässt sich oft räumlich und zeitlich beschreiben</a:t>
            </a:r>
          </a:p>
          <a:p>
            <a:pPr lvl="1"/>
            <a:r>
              <a:rPr lang="de-DE" dirty="0" smtClean="0"/>
              <a:t>„hier“, „im Hausflur“, „in der Kantine“, „beim Kunden zuhause“</a:t>
            </a:r>
          </a:p>
          <a:p>
            <a:pPr lvl="1"/>
            <a:r>
              <a:rPr lang="de-DE" dirty="0" smtClean="0"/>
              <a:t>„gestern“, „am letzten Samstag“, „vorhin, in der Mittagspause“</a:t>
            </a:r>
          </a:p>
          <a:p>
            <a:endParaRPr lang="de-DE" dirty="0" smtClean="0"/>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23</a:t>
            </a:fld>
            <a:endParaRPr lang="de-DE"/>
          </a:p>
        </p:txBody>
      </p:sp>
    </p:spTree>
    <p:extLst>
      <p:ext uri="{BB962C8B-B14F-4D97-AF65-F5344CB8AC3E}">
        <p14:creationId xmlns:p14="http://schemas.microsoft.com/office/powerpoint/2010/main" val="259481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Beobachtung vs. Bewertung</a:t>
            </a:r>
            <a:endParaRPr lang="de-DE" dirty="0"/>
          </a:p>
        </p:txBody>
      </p:sp>
      <p:sp>
        <p:nvSpPr>
          <p:cNvPr id="5" name="Textplatzhalter 4"/>
          <p:cNvSpPr>
            <a:spLocks noGrp="1"/>
          </p:cNvSpPr>
          <p:nvPr>
            <p:ph type="body" idx="1"/>
          </p:nvPr>
        </p:nvSpPr>
        <p:spPr/>
        <p:txBody>
          <a:bodyPr/>
          <a:lstStyle/>
          <a:p>
            <a:r>
              <a:rPr lang="de-DE" dirty="0" smtClean="0"/>
              <a:t>Beobachtung</a:t>
            </a:r>
            <a:endParaRPr lang="de-DE" dirty="0"/>
          </a:p>
        </p:txBody>
      </p:sp>
      <p:sp>
        <p:nvSpPr>
          <p:cNvPr id="6" name="Inhaltsplatzhalter 5"/>
          <p:cNvSpPr>
            <a:spLocks noGrp="1"/>
          </p:cNvSpPr>
          <p:nvPr>
            <p:ph sz="half" idx="2"/>
          </p:nvPr>
        </p:nvSpPr>
        <p:spPr/>
        <p:txBody>
          <a:bodyPr/>
          <a:lstStyle/>
          <a:p>
            <a:r>
              <a:rPr lang="de-DE" dirty="0" smtClean="0"/>
              <a:t>Dein Hund bellt.</a:t>
            </a:r>
          </a:p>
          <a:p>
            <a:r>
              <a:rPr lang="de-DE" dirty="0"/>
              <a:t>Selma hat niemanden aus der Klasse zu ihrer Party eingeladen</a:t>
            </a:r>
            <a:r>
              <a:rPr lang="de-DE" dirty="0" smtClean="0"/>
              <a:t>.</a:t>
            </a:r>
          </a:p>
          <a:p>
            <a:r>
              <a:rPr lang="de-DE" dirty="0"/>
              <a:t>Omar hat gestern gesagt, dass Herr Freitag unzuverlässig ist</a:t>
            </a:r>
            <a:r>
              <a:rPr lang="de-DE" dirty="0" smtClean="0"/>
              <a:t>.</a:t>
            </a:r>
          </a:p>
          <a:p>
            <a:r>
              <a:rPr lang="de-DE" dirty="0"/>
              <a:t>Lutz fehlt in diesem Monat das dritte </a:t>
            </a:r>
            <a:r>
              <a:rPr lang="de-DE" dirty="0" smtClean="0"/>
              <a:t>Mal </a:t>
            </a:r>
            <a:r>
              <a:rPr lang="de-DE" dirty="0"/>
              <a:t>beim Handballtraining</a:t>
            </a:r>
            <a:r>
              <a:rPr lang="de-DE" dirty="0" smtClean="0"/>
              <a:t>.</a:t>
            </a:r>
          </a:p>
          <a:p>
            <a:endParaRPr lang="de-DE" dirty="0" smtClean="0"/>
          </a:p>
          <a:p>
            <a:endParaRPr lang="de-DE" dirty="0"/>
          </a:p>
        </p:txBody>
      </p:sp>
      <p:sp>
        <p:nvSpPr>
          <p:cNvPr id="10" name="Textplatzhalter 9"/>
          <p:cNvSpPr>
            <a:spLocks noGrp="1"/>
          </p:cNvSpPr>
          <p:nvPr>
            <p:ph type="body" sz="quarter" idx="3"/>
          </p:nvPr>
        </p:nvSpPr>
        <p:spPr/>
        <p:txBody>
          <a:bodyPr/>
          <a:lstStyle/>
          <a:p>
            <a:r>
              <a:rPr lang="de-DE" dirty="0" smtClean="0"/>
              <a:t>Bewertung</a:t>
            </a:r>
            <a:endParaRPr lang="de-DE" dirty="0"/>
          </a:p>
        </p:txBody>
      </p:sp>
      <p:sp>
        <p:nvSpPr>
          <p:cNvPr id="11" name="Inhaltsplatzhalter 10"/>
          <p:cNvSpPr>
            <a:spLocks noGrp="1"/>
          </p:cNvSpPr>
          <p:nvPr>
            <p:ph sz="quarter" idx="4"/>
          </p:nvPr>
        </p:nvSpPr>
        <p:spPr/>
        <p:txBody>
          <a:bodyPr/>
          <a:lstStyle/>
          <a:p>
            <a:r>
              <a:rPr lang="de-DE" dirty="0" smtClean="0"/>
              <a:t>Dein Hund ist aggressiv.</a:t>
            </a:r>
          </a:p>
          <a:p>
            <a:r>
              <a:rPr lang="de-DE" dirty="0"/>
              <a:t>Selma hält sich für etwas Besseres</a:t>
            </a:r>
            <a:r>
              <a:rPr lang="de-DE" dirty="0" smtClean="0"/>
              <a:t>.</a:t>
            </a:r>
          </a:p>
          <a:p>
            <a:r>
              <a:rPr lang="de-DE" dirty="0"/>
              <a:t>Omar mault ständig rum</a:t>
            </a:r>
            <a:r>
              <a:rPr lang="de-DE" dirty="0" smtClean="0"/>
              <a:t>.</a:t>
            </a:r>
            <a:br>
              <a:rPr lang="de-DE" dirty="0" smtClean="0"/>
            </a:br>
            <a:endParaRPr lang="de-DE" dirty="0" smtClean="0"/>
          </a:p>
          <a:p>
            <a:r>
              <a:rPr lang="de-DE" dirty="0"/>
              <a:t>Wenn es anstrengend wird, fehlt Lutz beim Handballtraining</a:t>
            </a:r>
            <a:r>
              <a:rPr lang="de-DE" dirty="0" smtClean="0"/>
              <a:t>.</a:t>
            </a:r>
            <a:endParaRPr lang="de-DE" dirty="0"/>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24</a:t>
            </a:fld>
            <a:endParaRPr lang="de-DE"/>
          </a:p>
        </p:txBody>
      </p:sp>
    </p:spTree>
    <p:extLst>
      <p:ext uri="{BB962C8B-B14F-4D97-AF65-F5344CB8AC3E}">
        <p14:creationId xmlns:p14="http://schemas.microsoft.com/office/powerpoint/2010/main" val="24988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1"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Beobachtung oder Bewertung</a:t>
            </a:r>
            <a:endParaRPr lang="de-DE" dirty="0"/>
          </a:p>
        </p:txBody>
      </p:sp>
      <p:sp>
        <p:nvSpPr>
          <p:cNvPr id="3" name="Inhaltsplatzhalter 2"/>
          <p:cNvSpPr>
            <a:spLocks noGrp="1"/>
          </p:cNvSpPr>
          <p:nvPr>
            <p:ph idx="1"/>
          </p:nvPr>
        </p:nvSpPr>
        <p:spPr/>
        <p:txBody>
          <a:bodyPr>
            <a:normAutofit/>
          </a:bodyPr>
          <a:lstStyle/>
          <a:p>
            <a:pPr marL="0" indent="0" algn="ctr">
              <a:buNone/>
            </a:pPr>
            <a:r>
              <a:rPr lang="de-DE" sz="4000" dirty="0" smtClean="0"/>
              <a:t>Arbeitsblatt</a:t>
            </a:r>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25</a:t>
            </a:fld>
            <a:endParaRPr lang="de-DE"/>
          </a:p>
        </p:txBody>
      </p:sp>
      <p:sp>
        <p:nvSpPr>
          <p:cNvPr id="11" name="Ellipse 10">
            <a:hlinkClick r:id="rId3">
              <a:snd r:embed="rId2" name="whoosh.wav"/>
            </a:hlinkClick>
            <a:hlinkHover r:id="" action="ppaction://noaction">
              <a:snd r:embed="rId4" name="chimes.wav"/>
            </a:hlinkHover>
          </p:cNvPr>
          <p:cNvSpPr/>
          <p:nvPr/>
        </p:nvSpPr>
        <p:spPr>
          <a:xfrm>
            <a:off x="5376000" y="4001294"/>
            <a:ext cx="1440000" cy="1440000"/>
          </a:xfrm>
          <a:prstGeom prst="ellipse">
            <a:avLst/>
          </a:prstGeom>
          <a:blipFill>
            <a:blip r:embed="rId5"/>
            <a:srcRect/>
            <a:stretch>
              <a:fillRect/>
            </a:stretch>
          </a:blipFill>
          <a:ln w="25400">
            <a:solidFill>
              <a:schemeClr val="accent6">
                <a:lumMod val="75000"/>
              </a:schemeClr>
            </a:solidFill>
          </a:ln>
          <a:effectLst>
            <a:glow rad="228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6589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Hinter Bewertungen blicken</a:t>
            </a:r>
            <a:endParaRPr lang="de-DE" dirty="0"/>
          </a:p>
        </p:txBody>
      </p:sp>
      <p:sp>
        <p:nvSpPr>
          <p:cNvPr id="3" name="Inhaltsplatzhalter 2"/>
          <p:cNvSpPr>
            <a:spLocks noGrp="1"/>
          </p:cNvSpPr>
          <p:nvPr>
            <p:ph sz="half" idx="1"/>
          </p:nvPr>
        </p:nvSpPr>
        <p:spPr/>
        <p:txBody>
          <a:bodyPr>
            <a:normAutofit fontScale="85000" lnSpcReduction="10000"/>
          </a:bodyPr>
          <a:lstStyle/>
          <a:p>
            <a:pPr marL="0" indent="0">
              <a:buNone/>
            </a:pPr>
            <a:r>
              <a:rPr lang="de-DE" dirty="0" smtClean="0"/>
              <a:t>X nervt!</a:t>
            </a:r>
          </a:p>
          <a:p>
            <a:r>
              <a:rPr lang="de-DE" dirty="0" smtClean="0"/>
              <a:t>Wir waren gestern um fünf Uhr verabredet. Drei Minuten nach fünf hat X eine Nachricht geschickt und geschrieben: „Hab doch keine Zeit.“</a:t>
            </a:r>
          </a:p>
          <a:p>
            <a:r>
              <a:rPr lang="de-DE" dirty="0" smtClean="0"/>
              <a:t>Gestern in der Pause wollte ich mich allein mit Y unterhalten. X blieb aber die ganze Pause über bei uns stehen.</a:t>
            </a:r>
          </a:p>
          <a:p>
            <a:r>
              <a:rPr lang="de-DE" dirty="0" smtClean="0"/>
              <a:t>X hat vor den Klassenarbeiten in Mathe, Deutsch und Englisch gesagt: „Ich kann gar nichts.“ In allen drei Arbeiten hatte er eine Eins.</a:t>
            </a:r>
          </a:p>
        </p:txBody>
      </p:sp>
      <p:sp>
        <p:nvSpPr>
          <p:cNvPr id="4" name="Inhaltsplatzhalter 3"/>
          <p:cNvSpPr>
            <a:spLocks noGrp="1"/>
          </p:cNvSpPr>
          <p:nvPr>
            <p:ph sz="half" idx="2"/>
          </p:nvPr>
        </p:nvSpPr>
        <p:spPr/>
        <p:txBody>
          <a:bodyPr>
            <a:normAutofit fontScale="85000" lnSpcReduction="10000"/>
          </a:bodyPr>
          <a:lstStyle/>
          <a:p>
            <a:pPr marL="0" indent="0">
              <a:buNone/>
            </a:pPr>
            <a:r>
              <a:rPr lang="de-DE" dirty="0"/>
              <a:t>Welche Beobachtungen könnten hinter den folgenden Sätzen stehen?</a:t>
            </a:r>
          </a:p>
          <a:p>
            <a:r>
              <a:rPr lang="de-DE" dirty="0"/>
              <a:t>X ist ständig mies drauf.</a:t>
            </a:r>
          </a:p>
          <a:p>
            <a:r>
              <a:rPr lang="de-DE" dirty="0"/>
              <a:t>Mit X sind Teamarbeiten immer angenehm.</a:t>
            </a:r>
          </a:p>
          <a:p>
            <a:r>
              <a:rPr lang="de-DE" dirty="0"/>
              <a:t>X hält sich für etwas Besseres.</a:t>
            </a:r>
          </a:p>
          <a:p>
            <a:r>
              <a:rPr lang="de-DE" dirty="0"/>
              <a:t>X freut sich über jede Kleinigkeit.</a:t>
            </a:r>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26</a:t>
            </a:fld>
            <a:endParaRPr lang="de-DE"/>
          </a:p>
        </p:txBody>
      </p:sp>
    </p:spTree>
    <p:extLst>
      <p:ext uri="{BB962C8B-B14F-4D97-AF65-F5344CB8AC3E}">
        <p14:creationId xmlns:p14="http://schemas.microsoft.com/office/powerpoint/2010/main" val="361211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Gefühl</a:t>
            </a:r>
            <a:endParaRPr lang="de-DE" dirty="0"/>
          </a:p>
        </p:txBody>
      </p:sp>
      <p:sp>
        <p:nvSpPr>
          <p:cNvPr id="3" name="Inhaltsplatzhalter 2"/>
          <p:cNvSpPr>
            <a:spLocks noGrp="1"/>
          </p:cNvSpPr>
          <p:nvPr>
            <p:ph idx="1"/>
          </p:nvPr>
        </p:nvSpPr>
        <p:spPr/>
        <p:txBody>
          <a:bodyPr>
            <a:normAutofit/>
          </a:bodyPr>
          <a:lstStyle/>
          <a:p>
            <a:pPr marL="0" indent="0">
              <a:buNone/>
            </a:pPr>
            <a:r>
              <a:rPr lang="de-DE" sz="4000" dirty="0" smtClean="0"/>
              <a:t>Ursache für ein Gefühl ist ein Bedürfnis.</a:t>
            </a:r>
          </a:p>
          <a:p>
            <a:r>
              <a:rPr lang="de-DE" sz="4000" dirty="0" smtClean="0"/>
              <a:t>erfüllt:</a:t>
            </a:r>
            <a:br>
              <a:rPr lang="de-DE" sz="4000" dirty="0" smtClean="0"/>
            </a:br>
            <a:r>
              <a:rPr lang="de-DE" sz="4000" dirty="0" smtClean="0"/>
              <a:t>dankbar, entspannt, glücklich...</a:t>
            </a:r>
          </a:p>
          <a:p>
            <a:r>
              <a:rPr lang="de-DE" sz="4000" dirty="0" smtClean="0"/>
              <a:t>unerfüllt:</a:t>
            </a:r>
            <a:br>
              <a:rPr lang="de-DE" sz="4000" dirty="0" smtClean="0"/>
            </a:br>
            <a:r>
              <a:rPr lang="de-DE" sz="4000" dirty="0" smtClean="0"/>
              <a:t>traurig, hilflos, einsam...</a:t>
            </a:r>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27</a:t>
            </a:fld>
            <a:endParaRPr lang="de-DE"/>
          </a:p>
        </p:txBody>
      </p:sp>
    </p:spTree>
    <p:extLst>
      <p:ext uri="{BB962C8B-B14F-4D97-AF65-F5344CB8AC3E}">
        <p14:creationId xmlns:p14="http://schemas.microsoft.com/office/powerpoint/2010/main" val="188700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Gefühls-Alphabet</a:t>
            </a:r>
            <a:endParaRPr lang="de-DE" dirty="0"/>
          </a:p>
        </p:txBody>
      </p:sp>
      <p:sp>
        <p:nvSpPr>
          <p:cNvPr id="3" name="Inhaltsplatzhalter 2"/>
          <p:cNvSpPr>
            <a:spLocks noGrp="1"/>
          </p:cNvSpPr>
          <p:nvPr>
            <p:ph idx="1"/>
          </p:nvPr>
        </p:nvSpPr>
        <p:spPr/>
        <p:txBody>
          <a:bodyPr>
            <a:normAutofit/>
          </a:bodyPr>
          <a:lstStyle/>
          <a:p>
            <a:pPr marL="0" indent="0" algn="ctr">
              <a:buNone/>
            </a:pPr>
            <a:r>
              <a:rPr lang="de-DE" sz="4000" dirty="0" smtClean="0"/>
              <a:t>Arbeitsblatt</a:t>
            </a:r>
            <a:endParaRPr lang="de-DE" sz="4000" dirty="0"/>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28</a:t>
            </a:fld>
            <a:endParaRPr lang="de-DE"/>
          </a:p>
        </p:txBody>
      </p:sp>
      <p:sp>
        <p:nvSpPr>
          <p:cNvPr id="12" name="Ellipse 11">
            <a:hlinkClick r:id="rId3">
              <a:snd r:embed="rId2" name="whoosh.wav"/>
            </a:hlinkClick>
            <a:hlinkHover r:id="" action="ppaction://noaction">
              <a:snd r:embed="rId4" name="chimes.wav"/>
            </a:hlinkHover>
          </p:cNvPr>
          <p:cNvSpPr/>
          <p:nvPr/>
        </p:nvSpPr>
        <p:spPr>
          <a:xfrm>
            <a:off x="5376000" y="4001294"/>
            <a:ext cx="1440000" cy="1440000"/>
          </a:xfrm>
          <a:prstGeom prst="ellipse">
            <a:avLst/>
          </a:prstGeom>
          <a:blipFill>
            <a:blip r:embed="rId5"/>
            <a:srcRect/>
            <a:stretch>
              <a:fillRect/>
            </a:stretch>
          </a:blipFill>
          <a:ln w="25400">
            <a:solidFill>
              <a:schemeClr val="accent6">
                <a:lumMod val="75000"/>
              </a:schemeClr>
            </a:solidFill>
          </a:ln>
          <a:effectLst>
            <a:glow rad="228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7472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Wie fühlt es sich für Sie an?</a:t>
            </a:r>
            <a:endParaRPr lang="de-DE" dirty="0"/>
          </a:p>
        </p:txBody>
      </p:sp>
      <p:sp>
        <p:nvSpPr>
          <p:cNvPr id="3" name="Inhaltsplatzhalter 2"/>
          <p:cNvSpPr>
            <a:spLocks noGrp="1"/>
          </p:cNvSpPr>
          <p:nvPr>
            <p:ph idx="1"/>
          </p:nvPr>
        </p:nvSpPr>
        <p:spPr/>
        <p:txBody>
          <a:bodyPr>
            <a:normAutofit/>
          </a:bodyPr>
          <a:lstStyle/>
          <a:p>
            <a:pPr marL="0" indent="0">
              <a:buNone/>
            </a:pPr>
            <a:r>
              <a:rPr lang="de-DE" dirty="0" smtClean="0"/>
              <a:t>Bei welchem Satz fällt es Ihnen leichter, das Gespräch weiter zu führen?</a:t>
            </a:r>
          </a:p>
          <a:p>
            <a:pPr marL="0" indent="0">
              <a:buNone/>
            </a:pPr>
            <a:r>
              <a:rPr lang="de-DE" dirty="0" smtClean="0"/>
              <a:t>Welcher Satz weckt den „Wolf“ in Ihnen?</a:t>
            </a:r>
          </a:p>
          <a:p>
            <a:pPr marL="0" indent="0">
              <a:buNone/>
            </a:pPr>
            <a:endParaRPr lang="de-DE" dirty="0" smtClean="0"/>
          </a:p>
          <a:p>
            <a:pPr marL="0" indent="0">
              <a:buNone/>
            </a:pPr>
            <a:r>
              <a:rPr lang="de-DE" dirty="0" smtClean="0"/>
              <a:t>1.</a:t>
            </a:r>
          </a:p>
          <a:p>
            <a:r>
              <a:rPr lang="de-DE" dirty="0" smtClean="0"/>
              <a:t>Ich fühle mich von dir allein gelassen.</a:t>
            </a:r>
          </a:p>
          <a:p>
            <a:r>
              <a:rPr lang="de-DE" dirty="0" smtClean="0"/>
              <a:t>Ich fühle mich allein.</a:t>
            </a:r>
          </a:p>
          <a:p>
            <a:endParaRPr lang="de-DE" dirty="0" smtClean="0"/>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29</a:t>
            </a:fld>
            <a:endParaRPr lang="de-DE"/>
          </a:p>
        </p:txBody>
      </p:sp>
    </p:spTree>
    <p:extLst>
      <p:ext uri="{BB962C8B-B14F-4D97-AF65-F5344CB8AC3E}">
        <p14:creationId xmlns:p14="http://schemas.microsoft.com/office/powerpoint/2010/main" val="81474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3047" t="23310" r="3046" b="24312"/>
          <a:stretch>
            <a:fillRect/>
          </a:stretch>
        </p:blipFill>
        <p:spPr>
          <a:xfrm>
            <a:off x="371506" y="1598606"/>
            <a:ext cx="11449086" cy="3592111"/>
          </a:xfrm>
          <a:custGeom>
            <a:avLst/>
            <a:gdLst/>
            <a:ahLst/>
            <a:cxnLst/>
            <a:rect l="l" t="t" r="r" b="b"/>
            <a:pathLst>
              <a:path w="11449086" h="3592111">
                <a:moveTo>
                  <a:pt x="8225354" y="3022448"/>
                </a:moveTo>
                <a:cubicBezTo>
                  <a:pt x="8169112" y="3063615"/>
                  <a:pt x="8136498" y="3098113"/>
                  <a:pt x="8127511" y="3125944"/>
                </a:cubicBezTo>
                <a:cubicBezTo>
                  <a:pt x="8118523" y="3153775"/>
                  <a:pt x="8114031" y="3193782"/>
                  <a:pt x="8114031" y="3245965"/>
                </a:cubicBezTo>
                <a:cubicBezTo>
                  <a:pt x="8114031" y="3305685"/>
                  <a:pt x="8117944" y="3344243"/>
                  <a:pt x="8125772" y="3361637"/>
                </a:cubicBezTo>
                <a:cubicBezTo>
                  <a:pt x="8133599" y="3379031"/>
                  <a:pt x="8149109" y="3387728"/>
                  <a:pt x="8172302" y="3387728"/>
                </a:cubicBezTo>
                <a:cubicBezTo>
                  <a:pt x="8194334" y="3387728"/>
                  <a:pt x="8208684" y="3380916"/>
                  <a:pt x="8215352" y="3367290"/>
                </a:cubicBezTo>
                <a:cubicBezTo>
                  <a:pt x="8222019" y="3353665"/>
                  <a:pt x="8225354" y="3317861"/>
                  <a:pt x="8225354" y="3259880"/>
                </a:cubicBezTo>
                <a:close/>
                <a:moveTo>
                  <a:pt x="10117224" y="2600637"/>
                </a:moveTo>
                <a:cubicBezTo>
                  <a:pt x="10096350" y="2600637"/>
                  <a:pt x="10082435" y="2608319"/>
                  <a:pt x="10075477" y="2623684"/>
                </a:cubicBezTo>
                <a:cubicBezTo>
                  <a:pt x="10068520" y="2639049"/>
                  <a:pt x="10065041" y="2676302"/>
                  <a:pt x="10065041" y="2735443"/>
                </a:cubicBezTo>
                <a:lnTo>
                  <a:pt x="10065041" y="3256401"/>
                </a:lnTo>
                <a:cubicBezTo>
                  <a:pt x="10065041" y="3310904"/>
                  <a:pt x="10068520" y="3346417"/>
                  <a:pt x="10075477" y="3362941"/>
                </a:cubicBezTo>
                <a:cubicBezTo>
                  <a:pt x="10082435" y="3379466"/>
                  <a:pt x="10096061" y="3387728"/>
                  <a:pt x="10116354" y="3387728"/>
                </a:cubicBezTo>
                <a:cubicBezTo>
                  <a:pt x="10137227" y="3387728"/>
                  <a:pt x="10150998" y="3380191"/>
                  <a:pt x="10157665" y="3365116"/>
                </a:cubicBezTo>
                <a:cubicBezTo>
                  <a:pt x="10164333" y="3350041"/>
                  <a:pt x="10167667" y="3317572"/>
                  <a:pt x="10167667" y="3267708"/>
                </a:cubicBezTo>
                <a:lnTo>
                  <a:pt x="10167667" y="2735443"/>
                </a:lnTo>
                <a:cubicBezTo>
                  <a:pt x="10167667" y="2676302"/>
                  <a:pt x="10164479" y="2639049"/>
                  <a:pt x="10158100" y="2623684"/>
                </a:cubicBezTo>
                <a:cubicBezTo>
                  <a:pt x="10151723" y="2608319"/>
                  <a:pt x="10138097" y="2600637"/>
                  <a:pt x="10117224" y="2600637"/>
                </a:cubicBezTo>
                <a:close/>
                <a:moveTo>
                  <a:pt x="1335174" y="2600637"/>
                </a:moveTo>
                <a:cubicBezTo>
                  <a:pt x="1314301" y="2600637"/>
                  <a:pt x="1300386" y="2608319"/>
                  <a:pt x="1293428" y="2623684"/>
                </a:cubicBezTo>
                <a:cubicBezTo>
                  <a:pt x="1286470" y="2639049"/>
                  <a:pt x="1282992" y="2676302"/>
                  <a:pt x="1282992" y="2735443"/>
                </a:cubicBezTo>
                <a:lnTo>
                  <a:pt x="1282992" y="3256401"/>
                </a:lnTo>
                <a:cubicBezTo>
                  <a:pt x="1282992" y="3310904"/>
                  <a:pt x="1286470" y="3346417"/>
                  <a:pt x="1293428" y="3362941"/>
                </a:cubicBezTo>
                <a:cubicBezTo>
                  <a:pt x="1300386" y="3379466"/>
                  <a:pt x="1314011" y="3387728"/>
                  <a:pt x="1334305" y="3387728"/>
                </a:cubicBezTo>
                <a:cubicBezTo>
                  <a:pt x="1355178" y="3387728"/>
                  <a:pt x="1368948" y="3380191"/>
                  <a:pt x="1375616" y="3365116"/>
                </a:cubicBezTo>
                <a:cubicBezTo>
                  <a:pt x="1382284" y="3350041"/>
                  <a:pt x="1385618" y="3317572"/>
                  <a:pt x="1385618" y="3267708"/>
                </a:cubicBezTo>
                <a:lnTo>
                  <a:pt x="1385618" y="2735443"/>
                </a:lnTo>
                <a:cubicBezTo>
                  <a:pt x="1385618" y="2676302"/>
                  <a:pt x="1382429" y="2639049"/>
                  <a:pt x="1376051" y="2623684"/>
                </a:cubicBezTo>
                <a:cubicBezTo>
                  <a:pt x="1369673" y="2608319"/>
                  <a:pt x="1356047" y="2600637"/>
                  <a:pt x="1335174" y="2600637"/>
                </a:cubicBezTo>
                <a:close/>
                <a:moveTo>
                  <a:pt x="9238338" y="2417127"/>
                </a:moveTo>
                <a:lnTo>
                  <a:pt x="9600139" y="2417127"/>
                </a:lnTo>
                <a:lnTo>
                  <a:pt x="9600139" y="3571238"/>
                </a:lnTo>
                <a:lnTo>
                  <a:pt x="9238338" y="3571238"/>
                </a:lnTo>
                <a:close/>
                <a:moveTo>
                  <a:pt x="6466563" y="2417127"/>
                </a:moveTo>
                <a:lnTo>
                  <a:pt x="6828365" y="2417127"/>
                </a:lnTo>
                <a:lnTo>
                  <a:pt x="6828365" y="3571238"/>
                </a:lnTo>
                <a:lnTo>
                  <a:pt x="6466563" y="3571238"/>
                </a:lnTo>
                <a:close/>
                <a:moveTo>
                  <a:pt x="4594446" y="2417127"/>
                </a:moveTo>
                <a:lnTo>
                  <a:pt x="4945810" y="2417127"/>
                </a:lnTo>
                <a:lnTo>
                  <a:pt x="4945810" y="3202479"/>
                </a:lnTo>
                <a:cubicBezTo>
                  <a:pt x="4945810" y="3292350"/>
                  <a:pt x="4948564" y="3345692"/>
                  <a:pt x="4954072" y="3362507"/>
                </a:cubicBezTo>
                <a:cubicBezTo>
                  <a:pt x="4959580" y="3379321"/>
                  <a:pt x="4974510" y="3387728"/>
                  <a:pt x="4998862" y="3387728"/>
                </a:cubicBezTo>
                <a:cubicBezTo>
                  <a:pt x="5024954" y="3387728"/>
                  <a:pt x="5040464" y="3379031"/>
                  <a:pt x="5045392" y="3361637"/>
                </a:cubicBezTo>
                <a:cubicBezTo>
                  <a:pt x="5050320" y="3344243"/>
                  <a:pt x="5052785" y="3288291"/>
                  <a:pt x="5052785" y="3193782"/>
                </a:cubicBezTo>
                <a:lnTo>
                  <a:pt x="5052785" y="2417127"/>
                </a:lnTo>
                <a:lnTo>
                  <a:pt x="5404149" y="2417127"/>
                </a:lnTo>
                <a:lnTo>
                  <a:pt x="5404149" y="3571238"/>
                </a:lnTo>
                <a:lnTo>
                  <a:pt x="5046697" y="3571238"/>
                </a:lnTo>
                <a:lnTo>
                  <a:pt x="5052785" y="3475352"/>
                </a:lnTo>
                <a:cubicBezTo>
                  <a:pt x="5028433" y="3514272"/>
                  <a:pt x="4998427" y="3543462"/>
                  <a:pt x="4962770" y="3562921"/>
                </a:cubicBezTo>
                <a:cubicBezTo>
                  <a:pt x="4927111" y="3582381"/>
                  <a:pt x="4886089" y="3592111"/>
                  <a:pt x="4839705" y="3592111"/>
                </a:cubicBezTo>
                <a:cubicBezTo>
                  <a:pt x="4786942" y="3592111"/>
                  <a:pt x="4743166" y="3582834"/>
                  <a:pt x="4708378" y="3564280"/>
                </a:cubicBezTo>
                <a:cubicBezTo>
                  <a:pt x="4673590" y="3545726"/>
                  <a:pt x="4647933" y="3521085"/>
                  <a:pt x="4631409" y="3490355"/>
                </a:cubicBezTo>
                <a:cubicBezTo>
                  <a:pt x="4614884" y="3459625"/>
                  <a:pt x="4604592" y="3427590"/>
                  <a:pt x="4600534" y="3394251"/>
                </a:cubicBezTo>
                <a:cubicBezTo>
                  <a:pt x="4596474" y="3360912"/>
                  <a:pt x="4594446" y="3294669"/>
                  <a:pt x="4594446" y="3195521"/>
                </a:cubicBezTo>
                <a:close/>
                <a:moveTo>
                  <a:pt x="11210785" y="2396254"/>
                </a:moveTo>
                <a:cubicBezTo>
                  <a:pt x="11271084" y="2396254"/>
                  <a:pt x="11320369" y="2410459"/>
                  <a:pt x="11358636" y="2438870"/>
                </a:cubicBezTo>
                <a:cubicBezTo>
                  <a:pt x="11396904" y="2467281"/>
                  <a:pt x="11421545" y="2503084"/>
                  <a:pt x="11432562" y="2546280"/>
                </a:cubicBezTo>
                <a:cubicBezTo>
                  <a:pt x="11443579" y="2589476"/>
                  <a:pt x="11449086" y="2661517"/>
                  <a:pt x="11449086" y="2762404"/>
                </a:cubicBezTo>
                <a:lnTo>
                  <a:pt x="11449086" y="3571238"/>
                </a:lnTo>
                <a:lnTo>
                  <a:pt x="11097722" y="3571238"/>
                </a:lnTo>
                <a:lnTo>
                  <a:pt x="11097722" y="2771971"/>
                </a:lnTo>
                <a:cubicBezTo>
                  <a:pt x="11097722" y="2692537"/>
                  <a:pt x="11095113" y="2644123"/>
                  <a:pt x="11089894" y="2626728"/>
                </a:cubicBezTo>
                <a:cubicBezTo>
                  <a:pt x="11084676" y="2609334"/>
                  <a:pt x="11070180" y="2600637"/>
                  <a:pt x="11046409" y="2600637"/>
                </a:cubicBezTo>
                <a:cubicBezTo>
                  <a:pt x="11021476" y="2600637"/>
                  <a:pt x="11005822" y="2610639"/>
                  <a:pt x="10999444" y="2630642"/>
                </a:cubicBezTo>
                <a:cubicBezTo>
                  <a:pt x="10993067" y="2650645"/>
                  <a:pt x="10989877" y="2704133"/>
                  <a:pt x="10989877" y="2791104"/>
                </a:cubicBezTo>
                <a:lnTo>
                  <a:pt x="10989877" y="3571238"/>
                </a:lnTo>
                <a:lnTo>
                  <a:pt x="10638513" y="3571238"/>
                </a:lnTo>
                <a:lnTo>
                  <a:pt x="10638513" y="2417127"/>
                </a:lnTo>
                <a:lnTo>
                  <a:pt x="10995965" y="2417127"/>
                </a:lnTo>
                <a:lnTo>
                  <a:pt x="10989877" y="2523450"/>
                </a:lnTo>
                <a:cubicBezTo>
                  <a:pt x="11015388" y="2481051"/>
                  <a:pt x="11046554" y="2449252"/>
                  <a:pt x="11083372" y="2428053"/>
                </a:cubicBezTo>
                <a:cubicBezTo>
                  <a:pt x="11120189" y="2406854"/>
                  <a:pt x="11162661" y="2396254"/>
                  <a:pt x="11210785" y="2396254"/>
                </a:cubicBezTo>
                <a:close/>
                <a:moveTo>
                  <a:pt x="10105048" y="2396254"/>
                </a:moveTo>
                <a:cubicBezTo>
                  <a:pt x="10183902" y="2396254"/>
                  <a:pt x="10251594" y="2407995"/>
                  <a:pt x="10308126" y="2431477"/>
                </a:cubicBezTo>
                <a:cubicBezTo>
                  <a:pt x="10364657" y="2454960"/>
                  <a:pt x="10408288" y="2485545"/>
                  <a:pt x="10439018" y="2523232"/>
                </a:cubicBezTo>
                <a:cubicBezTo>
                  <a:pt x="10469749" y="2560920"/>
                  <a:pt x="10490766" y="2599767"/>
                  <a:pt x="10502072" y="2639774"/>
                </a:cubicBezTo>
                <a:cubicBezTo>
                  <a:pt x="10513378" y="2679781"/>
                  <a:pt x="10519032" y="2740661"/>
                  <a:pt x="10519032" y="2822414"/>
                </a:cubicBezTo>
                <a:lnTo>
                  <a:pt x="10519032" y="3105071"/>
                </a:lnTo>
                <a:cubicBezTo>
                  <a:pt x="10519032" y="3208857"/>
                  <a:pt x="10513813" y="3284957"/>
                  <a:pt x="10503377" y="3333371"/>
                </a:cubicBezTo>
                <a:cubicBezTo>
                  <a:pt x="10492940" y="3381785"/>
                  <a:pt x="10470618" y="3427010"/>
                  <a:pt x="10436409" y="3469047"/>
                </a:cubicBezTo>
                <a:cubicBezTo>
                  <a:pt x="10402200" y="3511083"/>
                  <a:pt x="10358280" y="3542103"/>
                  <a:pt x="10304647" y="3562106"/>
                </a:cubicBezTo>
                <a:cubicBezTo>
                  <a:pt x="10251015" y="3582109"/>
                  <a:pt x="10189410" y="3592111"/>
                  <a:pt x="10119833" y="3592111"/>
                </a:cubicBezTo>
                <a:cubicBezTo>
                  <a:pt x="10042139" y="3592111"/>
                  <a:pt x="9976330" y="3583559"/>
                  <a:pt x="9922408" y="3566455"/>
                </a:cubicBezTo>
                <a:cubicBezTo>
                  <a:pt x="9868485" y="3549350"/>
                  <a:pt x="9826595" y="3523549"/>
                  <a:pt x="9796734" y="3489050"/>
                </a:cubicBezTo>
                <a:cubicBezTo>
                  <a:pt x="9766874" y="3454552"/>
                  <a:pt x="9745566" y="3412805"/>
                  <a:pt x="9732810" y="3363811"/>
                </a:cubicBezTo>
                <a:cubicBezTo>
                  <a:pt x="9720055" y="3314817"/>
                  <a:pt x="9713676" y="3241326"/>
                  <a:pt x="9713676" y="3143339"/>
                </a:cubicBezTo>
                <a:lnTo>
                  <a:pt x="9713676" y="2847636"/>
                </a:lnTo>
                <a:cubicBezTo>
                  <a:pt x="9713676" y="2740371"/>
                  <a:pt x="9725273" y="2656589"/>
                  <a:pt x="9748465" y="2596288"/>
                </a:cubicBezTo>
                <a:cubicBezTo>
                  <a:pt x="9771657" y="2535988"/>
                  <a:pt x="9813404" y="2487574"/>
                  <a:pt x="9873704" y="2451046"/>
                </a:cubicBezTo>
                <a:cubicBezTo>
                  <a:pt x="9934004" y="2414518"/>
                  <a:pt x="10011118" y="2396254"/>
                  <a:pt x="10105048" y="2396254"/>
                </a:cubicBezTo>
                <a:close/>
                <a:moveTo>
                  <a:pt x="8180999" y="2396254"/>
                </a:moveTo>
                <a:cubicBezTo>
                  <a:pt x="8299859" y="2396254"/>
                  <a:pt x="8389439" y="2417272"/>
                  <a:pt x="8449740" y="2459308"/>
                </a:cubicBezTo>
                <a:cubicBezTo>
                  <a:pt x="8510040" y="2501345"/>
                  <a:pt x="8546279" y="2552948"/>
                  <a:pt x="8558455" y="2614117"/>
                </a:cubicBezTo>
                <a:cubicBezTo>
                  <a:pt x="8570631" y="2675287"/>
                  <a:pt x="8576719" y="2801251"/>
                  <a:pt x="8576719" y="2992008"/>
                </a:cubicBezTo>
                <a:lnTo>
                  <a:pt x="8576719" y="3571238"/>
                </a:lnTo>
                <a:lnTo>
                  <a:pt x="8234921" y="3571238"/>
                </a:lnTo>
                <a:lnTo>
                  <a:pt x="8234921" y="3468394"/>
                </a:lnTo>
                <a:cubicBezTo>
                  <a:pt x="8213468" y="3509633"/>
                  <a:pt x="8185782" y="3540563"/>
                  <a:pt x="8151863" y="3561182"/>
                </a:cubicBezTo>
                <a:cubicBezTo>
                  <a:pt x="8117944" y="3581802"/>
                  <a:pt x="8077503" y="3592111"/>
                  <a:pt x="8030538" y="3592111"/>
                </a:cubicBezTo>
                <a:cubicBezTo>
                  <a:pt x="7969078" y="3592111"/>
                  <a:pt x="7912692" y="3574862"/>
                  <a:pt x="7861379" y="3540363"/>
                </a:cubicBezTo>
                <a:cubicBezTo>
                  <a:pt x="7810066" y="3505865"/>
                  <a:pt x="7784409" y="3430344"/>
                  <a:pt x="7784409" y="3313803"/>
                </a:cubicBezTo>
                <a:lnTo>
                  <a:pt x="7784409" y="3219004"/>
                </a:lnTo>
                <a:cubicBezTo>
                  <a:pt x="7784409" y="3132612"/>
                  <a:pt x="7798034" y="3073761"/>
                  <a:pt x="7825286" y="3042452"/>
                </a:cubicBezTo>
                <a:cubicBezTo>
                  <a:pt x="7852536" y="3011142"/>
                  <a:pt x="7920084" y="2974614"/>
                  <a:pt x="8027929" y="2932868"/>
                </a:cubicBezTo>
                <a:cubicBezTo>
                  <a:pt x="8143310" y="2887643"/>
                  <a:pt x="8205060" y="2857203"/>
                  <a:pt x="8213178" y="2841548"/>
                </a:cubicBezTo>
                <a:cubicBezTo>
                  <a:pt x="8221295" y="2825893"/>
                  <a:pt x="8225354" y="2794003"/>
                  <a:pt x="8225354" y="2745879"/>
                </a:cubicBezTo>
                <a:cubicBezTo>
                  <a:pt x="8225354" y="2685579"/>
                  <a:pt x="8220860" y="2646297"/>
                  <a:pt x="8211874" y="2628033"/>
                </a:cubicBezTo>
                <a:cubicBezTo>
                  <a:pt x="8202886" y="2609769"/>
                  <a:pt x="8187956" y="2600637"/>
                  <a:pt x="8167083" y="2600637"/>
                </a:cubicBezTo>
                <a:cubicBezTo>
                  <a:pt x="8143310" y="2600637"/>
                  <a:pt x="8128525" y="2608319"/>
                  <a:pt x="8122728" y="2623684"/>
                </a:cubicBezTo>
                <a:cubicBezTo>
                  <a:pt x="8116929" y="2639049"/>
                  <a:pt x="8114031" y="2678911"/>
                  <a:pt x="8114031" y="2743270"/>
                </a:cubicBezTo>
                <a:lnTo>
                  <a:pt x="8114031" y="2864160"/>
                </a:lnTo>
                <a:lnTo>
                  <a:pt x="7784409" y="2864160"/>
                </a:lnTo>
                <a:lnTo>
                  <a:pt x="7784409" y="2786756"/>
                </a:lnTo>
                <a:cubicBezTo>
                  <a:pt x="7784409" y="2697465"/>
                  <a:pt x="7794700" y="2628613"/>
                  <a:pt x="7815284" y="2580199"/>
                </a:cubicBezTo>
                <a:cubicBezTo>
                  <a:pt x="7835866" y="2531785"/>
                  <a:pt x="7877178" y="2489024"/>
                  <a:pt x="7939218" y="2451916"/>
                </a:cubicBezTo>
                <a:cubicBezTo>
                  <a:pt x="8001257" y="2414808"/>
                  <a:pt x="8081851" y="2396254"/>
                  <a:pt x="8180999" y="2396254"/>
                </a:cubicBezTo>
                <a:close/>
                <a:moveTo>
                  <a:pt x="6105386" y="2396254"/>
                </a:moveTo>
                <a:cubicBezTo>
                  <a:pt x="6165686" y="2396254"/>
                  <a:pt x="6214970" y="2410459"/>
                  <a:pt x="6253237" y="2438870"/>
                </a:cubicBezTo>
                <a:cubicBezTo>
                  <a:pt x="6291504" y="2467281"/>
                  <a:pt x="6316146" y="2503084"/>
                  <a:pt x="6327163" y="2546280"/>
                </a:cubicBezTo>
                <a:cubicBezTo>
                  <a:pt x="6338179" y="2589476"/>
                  <a:pt x="6343687" y="2661517"/>
                  <a:pt x="6343687" y="2762404"/>
                </a:cubicBezTo>
                <a:lnTo>
                  <a:pt x="6343687" y="3571238"/>
                </a:lnTo>
                <a:lnTo>
                  <a:pt x="5992323" y="3571238"/>
                </a:lnTo>
                <a:lnTo>
                  <a:pt x="5992323" y="2771971"/>
                </a:lnTo>
                <a:cubicBezTo>
                  <a:pt x="5992323" y="2692537"/>
                  <a:pt x="5989713" y="2644123"/>
                  <a:pt x="5984495" y="2626728"/>
                </a:cubicBezTo>
                <a:cubicBezTo>
                  <a:pt x="5979277" y="2609334"/>
                  <a:pt x="5964782" y="2600637"/>
                  <a:pt x="5941009" y="2600637"/>
                </a:cubicBezTo>
                <a:cubicBezTo>
                  <a:pt x="5916078" y="2600637"/>
                  <a:pt x="5900423" y="2610639"/>
                  <a:pt x="5894045" y="2630642"/>
                </a:cubicBezTo>
                <a:cubicBezTo>
                  <a:pt x="5887667" y="2650645"/>
                  <a:pt x="5884478" y="2704133"/>
                  <a:pt x="5884478" y="2791104"/>
                </a:cubicBezTo>
                <a:lnTo>
                  <a:pt x="5884478" y="3571238"/>
                </a:lnTo>
                <a:lnTo>
                  <a:pt x="5533113" y="3571238"/>
                </a:lnTo>
                <a:lnTo>
                  <a:pt x="5533113" y="2417127"/>
                </a:lnTo>
                <a:lnTo>
                  <a:pt x="5890566" y="2417127"/>
                </a:lnTo>
                <a:lnTo>
                  <a:pt x="5884478" y="2523450"/>
                </a:lnTo>
                <a:cubicBezTo>
                  <a:pt x="5909990" y="2481051"/>
                  <a:pt x="5941154" y="2449252"/>
                  <a:pt x="5977972" y="2428053"/>
                </a:cubicBezTo>
                <a:cubicBezTo>
                  <a:pt x="6014790" y="2406854"/>
                  <a:pt x="6057261" y="2396254"/>
                  <a:pt x="6105386" y="2396254"/>
                </a:cubicBezTo>
                <a:close/>
                <a:moveTo>
                  <a:pt x="3795117" y="2396254"/>
                </a:moveTo>
                <a:cubicBezTo>
                  <a:pt x="3889047" y="2396254"/>
                  <a:pt x="3962972" y="2439812"/>
                  <a:pt x="4016894" y="2526928"/>
                </a:cubicBezTo>
                <a:cubicBezTo>
                  <a:pt x="4046464" y="2483370"/>
                  <a:pt x="4079804" y="2450702"/>
                  <a:pt x="4116913" y="2428923"/>
                </a:cubicBezTo>
                <a:cubicBezTo>
                  <a:pt x="4154019" y="2407144"/>
                  <a:pt x="4195186" y="2396254"/>
                  <a:pt x="4240411" y="2396254"/>
                </a:cubicBezTo>
                <a:cubicBezTo>
                  <a:pt x="4300132" y="2396254"/>
                  <a:pt x="4349560" y="2410749"/>
                  <a:pt x="4388698" y="2439740"/>
                </a:cubicBezTo>
                <a:cubicBezTo>
                  <a:pt x="4427834" y="2468730"/>
                  <a:pt x="4452911" y="2504244"/>
                  <a:pt x="4463928" y="2546280"/>
                </a:cubicBezTo>
                <a:cubicBezTo>
                  <a:pt x="4474944" y="2588316"/>
                  <a:pt x="4480452" y="2656589"/>
                  <a:pt x="4480452" y="2751097"/>
                </a:cubicBezTo>
                <a:lnTo>
                  <a:pt x="4480452" y="3571238"/>
                </a:lnTo>
                <a:lnTo>
                  <a:pt x="4139524" y="3571238"/>
                </a:lnTo>
                <a:lnTo>
                  <a:pt x="4139524" y="2818935"/>
                </a:lnTo>
                <a:cubicBezTo>
                  <a:pt x="4139524" y="2720368"/>
                  <a:pt x="4136191" y="2659343"/>
                  <a:pt x="4129522" y="2635860"/>
                </a:cubicBezTo>
                <a:cubicBezTo>
                  <a:pt x="4122854" y="2612378"/>
                  <a:pt x="4107346" y="2600637"/>
                  <a:pt x="4082993" y="2600637"/>
                </a:cubicBezTo>
                <a:cubicBezTo>
                  <a:pt x="4058061" y="2600637"/>
                  <a:pt x="4041971" y="2612233"/>
                  <a:pt x="4034724" y="2635425"/>
                </a:cubicBezTo>
                <a:cubicBezTo>
                  <a:pt x="4027476" y="2658618"/>
                  <a:pt x="4023852" y="2719788"/>
                  <a:pt x="4023852" y="2818935"/>
                </a:cubicBezTo>
                <a:lnTo>
                  <a:pt x="4023852" y="3571238"/>
                </a:lnTo>
                <a:lnTo>
                  <a:pt x="3682925" y="3571238"/>
                </a:lnTo>
                <a:lnTo>
                  <a:pt x="3682925" y="2838069"/>
                </a:lnTo>
                <a:cubicBezTo>
                  <a:pt x="3682925" y="2725006"/>
                  <a:pt x="3680170" y="2657168"/>
                  <a:pt x="3674661" y="2634556"/>
                </a:cubicBezTo>
                <a:cubicBezTo>
                  <a:pt x="3669154" y="2611943"/>
                  <a:pt x="3653934" y="2600637"/>
                  <a:pt x="3629002" y="2600637"/>
                </a:cubicBezTo>
                <a:cubicBezTo>
                  <a:pt x="3613347" y="2600637"/>
                  <a:pt x="3600012" y="2606580"/>
                  <a:pt x="3588995" y="2618466"/>
                </a:cubicBezTo>
                <a:cubicBezTo>
                  <a:pt x="3577979" y="2630352"/>
                  <a:pt x="3571891" y="2644847"/>
                  <a:pt x="3570731" y="2661952"/>
                </a:cubicBezTo>
                <a:cubicBezTo>
                  <a:pt x="3569572" y="2679056"/>
                  <a:pt x="3568991" y="2715439"/>
                  <a:pt x="3568991" y="2771101"/>
                </a:cubicBezTo>
                <a:lnTo>
                  <a:pt x="3568991" y="3571238"/>
                </a:lnTo>
                <a:lnTo>
                  <a:pt x="3228064" y="3571238"/>
                </a:lnTo>
                <a:lnTo>
                  <a:pt x="3228064" y="2417127"/>
                </a:lnTo>
                <a:lnTo>
                  <a:pt x="3575080" y="2417127"/>
                </a:lnTo>
                <a:lnTo>
                  <a:pt x="3568991" y="2526928"/>
                </a:lnTo>
                <a:cubicBezTo>
                  <a:pt x="3596242" y="2483370"/>
                  <a:pt x="3628712" y="2450702"/>
                  <a:pt x="3666400" y="2428923"/>
                </a:cubicBezTo>
                <a:cubicBezTo>
                  <a:pt x="3704087" y="2407144"/>
                  <a:pt x="3746994" y="2396254"/>
                  <a:pt x="3795117" y="2396254"/>
                </a:cubicBezTo>
                <a:close/>
                <a:moveTo>
                  <a:pt x="2423517" y="2396254"/>
                </a:moveTo>
                <a:cubicBezTo>
                  <a:pt x="2517446" y="2396254"/>
                  <a:pt x="2591372" y="2439812"/>
                  <a:pt x="2645295" y="2526928"/>
                </a:cubicBezTo>
                <a:cubicBezTo>
                  <a:pt x="2674865" y="2483370"/>
                  <a:pt x="2708204" y="2450702"/>
                  <a:pt x="2745312" y="2428923"/>
                </a:cubicBezTo>
                <a:cubicBezTo>
                  <a:pt x="2782419" y="2407144"/>
                  <a:pt x="2823586" y="2396254"/>
                  <a:pt x="2868811" y="2396254"/>
                </a:cubicBezTo>
                <a:cubicBezTo>
                  <a:pt x="2928531" y="2396254"/>
                  <a:pt x="2977960" y="2410749"/>
                  <a:pt x="3017098" y="2439740"/>
                </a:cubicBezTo>
                <a:cubicBezTo>
                  <a:pt x="3056235" y="2468730"/>
                  <a:pt x="3081311" y="2504244"/>
                  <a:pt x="3092328" y="2546280"/>
                </a:cubicBezTo>
                <a:cubicBezTo>
                  <a:pt x="3103344" y="2588316"/>
                  <a:pt x="3108852" y="2656589"/>
                  <a:pt x="3108852" y="2751097"/>
                </a:cubicBezTo>
                <a:lnTo>
                  <a:pt x="3108852" y="3571238"/>
                </a:lnTo>
                <a:lnTo>
                  <a:pt x="2767924" y="3571238"/>
                </a:lnTo>
                <a:lnTo>
                  <a:pt x="2767924" y="2818935"/>
                </a:lnTo>
                <a:cubicBezTo>
                  <a:pt x="2767924" y="2720368"/>
                  <a:pt x="2764590" y="2659343"/>
                  <a:pt x="2757922" y="2635860"/>
                </a:cubicBezTo>
                <a:cubicBezTo>
                  <a:pt x="2751255" y="2612378"/>
                  <a:pt x="2735745" y="2600637"/>
                  <a:pt x="2711393" y="2600637"/>
                </a:cubicBezTo>
                <a:cubicBezTo>
                  <a:pt x="2686461" y="2600637"/>
                  <a:pt x="2670371" y="2612233"/>
                  <a:pt x="2663124" y="2635425"/>
                </a:cubicBezTo>
                <a:cubicBezTo>
                  <a:pt x="2655876" y="2658618"/>
                  <a:pt x="2652252" y="2719788"/>
                  <a:pt x="2652252" y="2818935"/>
                </a:cubicBezTo>
                <a:lnTo>
                  <a:pt x="2652252" y="3571238"/>
                </a:lnTo>
                <a:lnTo>
                  <a:pt x="2311324" y="3571238"/>
                </a:lnTo>
                <a:lnTo>
                  <a:pt x="2311324" y="2838069"/>
                </a:lnTo>
                <a:cubicBezTo>
                  <a:pt x="2311324" y="2725006"/>
                  <a:pt x="2308570" y="2657168"/>
                  <a:pt x="2303062" y="2634556"/>
                </a:cubicBezTo>
                <a:cubicBezTo>
                  <a:pt x="2297554" y="2611943"/>
                  <a:pt x="2282334" y="2600637"/>
                  <a:pt x="2257402" y="2600637"/>
                </a:cubicBezTo>
                <a:cubicBezTo>
                  <a:pt x="2241747" y="2600637"/>
                  <a:pt x="2228411" y="2606580"/>
                  <a:pt x="2217395" y="2618466"/>
                </a:cubicBezTo>
                <a:cubicBezTo>
                  <a:pt x="2206379" y="2630352"/>
                  <a:pt x="2200291" y="2644847"/>
                  <a:pt x="2199131" y="2661952"/>
                </a:cubicBezTo>
                <a:cubicBezTo>
                  <a:pt x="2197971" y="2679056"/>
                  <a:pt x="2197392" y="2715439"/>
                  <a:pt x="2197392" y="2771101"/>
                </a:cubicBezTo>
                <a:lnTo>
                  <a:pt x="2197392" y="3571238"/>
                </a:lnTo>
                <a:lnTo>
                  <a:pt x="1856464" y="3571238"/>
                </a:lnTo>
                <a:lnTo>
                  <a:pt x="1856464" y="2417127"/>
                </a:lnTo>
                <a:lnTo>
                  <a:pt x="2203480" y="2417127"/>
                </a:lnTo>
                <a:lnTo>
                  <a:pt x="2197392" y="2526928"/>
                </a:lnTo>
                <a:cubicBezTo>
                  <a:pt x="2224643" y="2483370"/>
                  <a:pt x="2257112" y="2450702"/>
                  <a:pt x="2294800" y="2428923"/>
                </a:cubicBezTo>
                <a:cubicBezTo>
                  <a:pt x="2332487" y="2407144"/>
                  <a:pt x="2375393" y="2396254"/>
                  <a:pt x="2423517" y="2396254"/>
                </a:cubicBezTo>
                <a:close/>
                <a:moveTo>
                  <a:pt x="1322999" y="2396254"/>
                </a:moveTo>
                <a:cubicBezTo>
                  <a:pt x="1401853" y="2396254"/>
                  <a:pt x="1469545" y="2407995"/>
                  <a:pt x="1526077" y="2431477"/>
                </a:cubicBezTo>
                <a:cubicBezTo>
                  <a:pt x="1582608" y="2454960"/>
                  <a:pt x="1626239" y="2485545"/>
                  <a:pt x="1656969" y="2523232"/>
                </a:cubicBezTo>
                <a:cubicBezTo>
                  <a:pt x="1687699" y="2560920"/>
                  <a:pt x="1708717" y="2599767"/>
                  <a:pt x="1720023" y="2639774"/>
                </a:cubicBezTo>
                <a:cubicBezTo>
                  <a:pt x="1731329" y="2679781"/>
                  <a:pt x="1736983" y="2740661"/>
                  <a:pt x="1736983" y="2822414"/>
                </a:cubicBezTo>
                <a:lnTo>
                  <a:pt x="1736983" y="3105071"/>
                </a:lnTo>
                <a:cubicBezTo>
                  <a:pt x="1736983" y="3208857"/>
                  <a:pt x="1731764" y="3284957"/>
                  <a:pt x="1721328" y="3333371"/>
                </a:cubicBezTo>
                <a:cubicBezTo>
                  <a:pt x="1710891" y="3381785"/>
                  <a:pt x="1688569" y="3427010"/>
                  <a:pt x="1654360" y="3469047"/>
                </a:cubicBezTo>
                <a:cubicBezTo>
                  <a:pt x="1620151" y="3511083"/>
                  <a:pt x="1576230" y="3542103"/>
                  <a:pt x="1522598" y="3562106"/>
                </a:cubicBezTo>
                <a:cubicBezTo>
                  <a:pt x="1468965" y="3582109"/>
                  <a:pt x="1407361" y="3592111"/>
                  <a:pt x="1337784" y="3592111"/>
                </a:cubicBezTo>
                <a:cubicBezTo>
                  <a:pt x="1260089" y="3592111"/>
                  <a:pt x="1194281" y="3583559"/>
                  <a:pt x="1140359" y="3566455"/>
                </a:cubicBezTo>
                <a:cubicBezTo>
                  <a:pt x="1086436" y="3549350"/>
                  <a:pt x="1044545" y="3523549"/>
                  <a:pt x="1014685" y="3489050"/>
                </a:cubicBezTo>
                <a:cubicBezTo>
                  <a:pt x="984824" y="3454552"/>
                  <a:pt x="963516" y="3412805"/>
                  <a:pt x="950761" y="3363811"/>
                </a:cubicBezTo>
                <a:cubicBezTo>
                  <a:pt x="938005" y="3314817"/>
                  <a:pt x="931627" y="3241326"/>
                  <a:pt x="931627" y="3143339"/>
                </a:cubicBezTo>
                <a:lnTo>
                  <a:pt x="931627" y="2847636"/>
                </a:lnTo>
                <a:cubicBezTo>
                  <a:pt x="931627" y="2740371"/>
                  <a:pt x="943223" y="2656589"/>
                  <a:pt x="966416" y="2596288"/>
                </a:cubicBezTo>
                <a:cubicBezTo>
                  <a:pt x="989608" y="2535988"/>
                  <a:pt x="1031354" y="2487574"/>
                  <a:pt x="1091654" y="2451046"/>
                </a:cubicBezTo>
                <a:cubicBezTo>
                  <a:pt x="1151955" y="2414518"/>
                  <a:pt x="1229069" y="2396254"/>
                  <a:pt x="1322999" y="2396254"/>
                </a:cubicBezTo>
                <a:close/>
                <a:moveTo>
                  <a:pt x="8713677" y="2263188"/>
                </a:moveTo>
                <a:lnTo>
                  <a:pt x="9065912" y="2263188"/>
                </a:lnTo>
                <a:lnTo>
                  <a:pt x="9065912" y="2444958"/>
                </a:lnTo>
                <a:lnTo>
                  <a:pt x="9160710" y="2444958"/>
                </a:lnTo>
                <a:lnTo>
                  <a:pt x="9160710" y="2627598"/>
                </a:lnTo>
                <a:lnTo>
                  <a:pt x="9065912" y="2627598"/>
                </a:lnTo>
                <a:lnTo>
                  <a:pt x="9065912" y="3245095"/>
                </a:lnTo>
                <a:cubicBezTo>
                  <a:pt x="9065912" y="3321050"/>
                  <a:pt x="9069825" y="3363376"/>
                  <a:pt x="9077653" y="3372073"/>
                </a:cubicBezTo>
                <a:cubicBezTo>
                  <a:pt x="9085480" y="3380771"/>
                  <a:pt x="9118094" y="3385119"/>
                  <a:pt x="9175495" y="3385119"/>
                </a:cubicBezTo>
                <a:lnTo>
                  <a:pt x="9175495" y="3571238"/>
                </a:lnTo>
                <a:lnTo>
                  <a:pt x="9033732" y="3571238"/>
                </a:lnTo>
                <a:cubicBezTo>
                  <a:pt x="8953718" y="3571238"/>
                  <a:pt x="8896607" y="3567904"/>
                  <a:pt x="8862398" y="3561236"/>
                </a:cubicBezTo>
                <a:cubicBezTo>
                  <a:pt x="8828190" y="3554569"/>
                  <a:pt x="8798040" y="3539204"/>
                  <a:pt x="8771948" y="3515141"/>
                </a:cubicBezTo>
                <a:cubicBezTo>
                  <a:pt x="8745857" y="3491080"/>
                  <a:pt x="8729622" y="3463538"/>
                  <a:pt x="8723244" y="3432519"/>
                </a:cubicBezTo>
                <a:cubicBezTo>
                  <a:pt x="8716867" y="3401499"/>
                  <a:pt x="8713677" y="3328588"/>
                  <a:pt x="8713677" y="3213785"/>
                </a:cubicBezTo>
                <a:lnTo>
                  <a:pt x="8713677" y="2627598"/>
                </a:lnTo>
                <a:lnTo>
                  <a:pt x="8638012" y="2627598"/>
                </a:lnTo>
                <a:lnTo>
                  <a:pt x="8638012" y="2444958"/>
                </a:lnTo>
                <a:lnTo>
                  <a:pt x="8713677" y="2444958"/>
                </a:lnTo>
                <a:close/>
                <a:moveTo>
                  <a:pt x="9238338" y="2163170"/>
                </a:moveTo>
                <a:lnTo>
                  <a:pt x="9600139" y="2163170"/>
                </a:lnTo>
                <a:lnTo>
                  <a:pt x="9600139" y="2346680"/>
                </a:lnTo>
                <a:lnTo>
                  <a:pt x="9238338" y="2346680"/>
                </a:lnTo>
                <a:close/>
                <a:moveTo>
                  <a:pt x="6952338" y="2163170"/>
                </a:moveTo>
                <a:lnTo>
                  <a:pt x="7303703" y="2163170"/>
                </a:lnTo>
                <a:lnTo>
                  <a:pt x="7304138" y="2754264"/>
                </a:lnTo>
                <a:lnTo>
                  <a:pt x="7413722" y="2417127"/>
                </a:lnTo>
                <a:lnTo>
                  <a:pt x="7708990" y="2417127"/>
                </a:lnTo>
                <a:lnTo>
                  <a:pt x="7566357" y="2876771"/>
                </a:lnTo>
                <a:lnTo>
                  <a:pt x="7751606" y="3571238"/>
                </a:lnTo>
                <a:lnTo>
                  <a:pt x="7413722" y="3571238"/>
                </a:lnTo>
                <a:lnTo>
                  <a:pt x="7304138" y="3068231"/>
                </a:lnTo>
                <a:lnTo>
                  <a:pt x="7303703" y="3571238"/>
                </a:lnTo>
                <a:lnTo>
                  <a:pt x="6952338" y="3571238"/>
                </a:lnTo>
                <a:close/>
                <a:moveTo>
                  <a:pt x="6466563" y="2163170"/>
                </a:moveTo>
                <a:lnTo>
                  <a:pt x="6828365" y="2163170"/>
                </a:lnTo>
                <a:lnTo>
                  <a:pt x="6828365" y="2346680"/>
                </a:lnTo>
                <a:lnTo>
                  <a:pt x="6466563" y="2346680"/>
                </a:lnTo>
                <a:close/>
                <a:moveTo>
                  <a:pt x="0" y="2163170"/>
                </a:moveTo>
                <a:lnTo>
                  <a:pt x="366150" y="2163170"/>
                </a:lnTo>
                <a:lnTo>
                  <a:pt x="366150" y="2710221"/>
                </a:lnTo>
                <a:lnTo>
                  <a:pt x="529221" y="2163170"/>
                </a:lnTo>
                <a:lnTo>
                  <a:pt x="872758" y="2163170"/>
                </a:lnTo>
                <a:lnTo>
                  <a:pt x="662722" y="2798932"/>
                </a:lnTo>
                <a:lnTo>
                  <a:pt x="892762" y="3571238"/>
                </a:lnTo>
                <a:lnTo>
                  <a:pt x="514436" y="3571238"/>
                </a:lnTo>
                <a:lnTo>
                  <a:pt x="366150" y="2967656"/>
                </a:lnTo>
                <a:lnTo>
                  <a:pt x="366150" y="3571238"/>
                </a:lnTo>
                <a:lnTo>
                  <a:pt x="0" y="3571238"/>
                </a:lnTo>
                <a:close/>
                <a:moveTo>
                  <a:pt x="5053529" y="888848"/>
                </a:moveTo>
                <a:cubicBezTo>
                  <a:pt x="4997287" y="930015"/>
                  <a:pt x="4964673" y="964514"/>
                  <a:pt x="4955686" y="992344"/>
                </a:cubicBezTo>
                <a:cubicBezTo>
                  <a:pt x="4946699" y="1020175"/>
                  <a:pt x="4942206" y="1060182"/>
                  <a:pt x="4942206" y="1112365"/>
                </a:cubicBezTo>
                <a:cubicBezTo>
                  <a:pt x="4942206" y="1172085"/>
                  <a:pt x="4946119" y="1210643"/>
                  <a:pt x="4953946" y="1228037"/>
                </a:cubicBezTo>
                <a:cubicBezTo>
                  <a:pt x="4961774" y="1245431"/>
                  <a:pt x="4977284" y="1254129"/>
                  <a:pt x="5000476" y="1254129"/>
                </a:cubicBezTo>
                <a:cubicBezTo>
                  <a:pt x="5022509" y="1254129"/>
                  <a:pt x="5036859" y="1247316"/>
                  <a:pt x="5043527" y="1233690"/>
                </a:cubicBezTo>
                <a:cubicBezTo>
                  <a:pt x="5050195" y="1220065"/>
                  <a:pt x="5053529" y="1184261"/>
                  <a:pt x="5053529" y="1126280"/>
                </a:cubicBezTo>
                <a:close/>
                <a:moveTo>
                  <a:pt x="9499838" y="467037"/>
                </a:moveTo>
                <a:cubicBezTo>
                  <a:pt x="9475486" y="467037"/>
                  <a:pt x="9460411" y="474430"/>
                  <a:pt x="9454613" y="489215"/>
                </a:cubicBezTo>
                <a:cubicBezTo>
                  <a:pt x="9448814" y="504000"/>
                  <a:pt x="9445916" y="543862"/>
                  <a:pt x="9445916" y="608800"/>
                </a:cubicBezTo>
                <a:lnTo>
                  <a:pt x="9445916" y="693163"/>
                </a:lnTo>
                <a:lnTo>
                  <a:pt x="9548542" y="693163"/>
                </a:lnTo>
                <a:lnTo>
                  <a:pt x="9548542" y="608800"/>
                </a:lnTo>
                <a:cubicBezTo>
                  <a:pt x="9548542" y="549080"/>
                  <a:pt x="9545353" y="510523"/>
                  <a:pt x="9538975" y="493128"/>
                </a:cubicBezTo>
                <a:cubicBezTo>
                  <a:pt x="9532598" y="475734"/>
                  <a:pt x="9519552" y="467037"/>
                  <a:pt x="9499838" y="467037"/>
                </a:cubicBezTo>
                <a:close/>
                <a:moveTo>
                  <a:pt x="8099664" y="467037"/>
                </a:moveTo>
                <a:cubicBezTo>
                  <a:pt x="8075312" y="467037"/>
                  <a:pt x="8060237" y="474430"/>
                  <a:pt x="8054438" y="489215"/>
                </a:cubicBezTo>
                <a:cubicBezTo>
                  <a:pt x="8048640" y="504000"/>
                  <a:pt x="8045741" y="543862"/>
                  <a:pt x="8045741" y="608800"/>
                </a:cubicBezTo>
                <a:lnTo>
                  <a:pt x="8045741" y="693163"/>
                </a:lnTo>
                <a:lnTo>
                  <a:pt x="8148368" y="693163"/>
                </a:lnTo>
                <a:lnTo>
                  <a:pt x="8148368" y="608800"/>
                </a:lnTo>
                <a:cubicBezTo>
                  <a:pt x="8148368" y="549080"/>
                  <a:pt x="8145179" y="510523"/>
                  <a:pt x="8138801" y="493128"/>
                </a:cubicBezTo>
                <a:cubicBezTo>
                  <a:pt x="8132423" y="475734"/>
                  <a:pt x="8119377" y="467037"/>
                  <a:pt x="8099664" y="467037"/>
                </a:cubicBezTo>
                <a:close/>
                <a:moveTo>
                  <a:pt x="2918064" y="467037"/>
                </a:moveTo>
                <a:cubicBezTo>
                  <a:pt x="2893712" y="467037"/>
                  <a:pt x="2878637" y="474430"/>
                  <a:pt x="2872839" y="489215"/>
                </a:cubicBezTo>
                <a:cubicBezTo>
                  <a:pt x="2867041" y="504000"/>
                  <a:pt x="2864141" y="543862"/>
                  <a:pt x="2864141" y="608800"/>
                </a:cubicBezTo>
                <a:lnTo>
                  <a:pt x="2864141" y="693163"/>
                </a:lnTo>
                <a:lnTo>
                  <a:pt x="2966768" y="693163"/>
                </a:lnTo>
                <a:lnTo>
                  <a:pt x="2966768" y="608800"/>
                </a:lnTo>
                <a:cubicBezTo>
                  <a:pt x="2966768" y="549080"/>
                  <a:pt x="2963579" y="510523"/>
                  <a:pt x="2957201" y="493128"/>
                </a:cubicBezTo>
                <a:cubicBezTo>
                  <a:pt x="2950823" y="475734"/>
                  <a:pt x="2937777" y="467037"/>
                  <a:pt x="2918064" y="467037"/>
                </a:cubicBezTo>
                <a:close/>
                <a:moveTo>
                  <a:pt x="8619213" y="283527"/>
                </a:moveTo>
                <a:lnTo>
                  <a:pt x="8981014" y="283527"/>
                </a:lnTo>
                <a:lnTo>
                  <a:pt x="8981014" y="1437638"/>
                </a:lnTo>
                <a:lnTo>
                  <a:pt x="8619213" y="1437638"/>
                </a:lnTo>
                <a:close/>
                <a:moveTo>
                  <a:pt x="3369776" y="283527"/>
                </a:moveTo>
                <a:lnTo>
                  <a:pt x="3672613" y="283527"/>
                </a:lnTo>
                <a:cubicBezTo>
                  <a:pt x="3674942" y="313659"/>
                  <a:pt x="3700539" y="533987"/>
                  <a:pt x="3749406" y="944510"/>
                </a:cubicBezTo>
                <a:cubicBezTo>
                  <a:pt x="3753275" y="902266"/>
                  <a:pt x="3779584" y="681938"/>
                  <a:pt x="3828332" y="283527"/>
                </a:cubicBezTo>
                <a:lnTo>
                  <a:pt x="4119252" y="283527"/>
                </a:lnTo>
                <a:lnTo>
                  <a:pt x="4190352" y="944510"/>
                </a:lnTo>
                <a:cubicBezTo>
                  <a:pt x="4201612" y="751497"/>
                  <a:pt x="4228469" y="531169"/>
                  <a:pt x="4270922" y="283527"/>
                </a:cubicBezTo>
                <a:lnTo>
                  <a:pt x="4573460" y="283527"/>
                </a:lnTo>
                <a:lnTo>
                  <a:pt x="4433219" y="1437638"/>
                </a:lnTo>
                <a:lnTo>
                  <a:pt x="4051849" y="1437638"/>
                </a:lnTo>
                <a:cubicBezTo>
                  <a:pt x="4031094" y="1296636"/>
                  <a:pt x="4006814" y="1110807"/>
                  <a:pt x="3979010" y="880151"/>
                </a:cubicBezTo>
                <a:cubicBezTo>
                  <a:pt x="3969489" y="981627"/>
                  <a:pt x="3956330" y="1083968"/>
                  <a:pt x="3939533" y="1187174"/>
                </a:cubicBezTo>
                <a:lnTo>
                  <a:pt x="3900953" y="1437638"/>
                </a:lnTo>
                <a:lnTo>
                  <a:pt x="3518714" y="1437638"/>
                </a:lnTo>
                <a:close/>
                <a:moveTo>
                  <a:pt x="9483313" y="262654"/>
                </a:moveTo>
                <a:cubicBezTo>
                  <a:pt x="9581881" y="262654"/>
                  <a:pt x="9663199" y="281353"/>
                  <a:pt x="9727268" y="318751"/>
                </a:cubicBezTo>
                <a:cubicBezTo>
                  <a:pt x="9791338" y="356148"/>
                  <a:pt x="9836272" y="405722"/>
                  <a:pt x="9862074" y="467472"/>
                </a:cubicBezTo>
                <a:cubicBezTo>
                  <a:pt x="9887876" y="529222"/>
                  <a:pt x="9900776" y="616048"/>
                  <a:pt x="9900776" y="727951"/>
                </a:cubicBezTo>
                <a:lnTo>
                  <a:pt x="9900776" y="881021"/>
                </a:lnTo>
                <a:lnTo>
                  <a:pt x="9445916" y="881021"/>
                </a:lnTo>
                <a:lnTo>
                  <a:pt x="9445916" y="1130629"/>
                </a:lnTo>
                <a:cubicBezTo>
                  <a:pt x="9445916" y="1182812"/>
                  <a:pt x="9449684" y="1216441"/>
                  <a:pt x="9457222" y="1231516"/>
                </a:cubicBezTo>
                <a:cubicBezTo>
                  <a:pt x="9464760" y="1246591"/>
                  <a:pt x="9479254" y="1254129"/>
                  <a:pt x="9500708" y="1254129"/>
                </a:cubicBezTo>
                <a:cubicBezTo>
                  <a:pt x="9527379" y="1254129"/>
                  <a:pt x="9545208" y="1244127"/>
                  <a:pt x="9554195" y="1224123"/>
                </a:cubicBezTo>
                <a:cubicBezTo>
                  <a:pt x="9563182" y="1204120"/>
                  <a:pt x="9567676" y="1165418"/>
                  <a:pt x="9567676" y="1108017"/>
                </a:cubicBezTo>
                <a:lnTo>
                  <a:pt x="9567676" y="955817"/>
                </a:lnTo>
                <a:lnTo>
                  <a:pt x="9900776" y="955817"/>
                </a:lnTo>
                <a:lnTo>
                  <a:pt x="9900776" y="1041048"/>
                </a:lnTo>
                <a:cubicBezTo>
                  <a:pt x="9900776" y="1112365"/>
                  <a:pt x="9896282" y="1167157"/>
                  <a:pt x="9887296" y="1205424"/>
                </a:cubicBezTo>
                <a:cubicBezTo>
                  <a:pt x="9878309" y="1243692"/>
                  <a:pt x="9857291" y="1284568"/>
                  <a:pt x="9824241" y="1328054"/>
                </a:cubicBezTo>
                <a:cubicBezTo>
                  <a:pt x="9791192" y="1371540"/>
                  <a:pt x="9749301" y="1404154"/>
                  <a:pt x="9698568" y="1425897"/>
                </a:cubicBezTo>
                <a:cubicBezTo>
                  <a:pt x="9647835" y="1447640"/>
                  <a:pt x="9584200" y="1458511"/>
                  <a:pt x="9507665" y="1458511"/>
                </a:cubicBezTo>
                <a:cubicBezTo>
                  <a:pt x="9433450" y="1458511"/>
                  <a:pt x="9367931" y="1447785"/>
                  <a:pt x="9311110" y="1426332"/>
                </a:cubicBezTo>
                <a:cubicBezTo>
                  <a:pt x="9254289" y="1404879"/>
                  <a:pt x="9210078" y="1375454"/>
                  <a:pt x="9178478" y="1338056"/>
                </a:cubicBezTo>
                <a:cubicBezTo>
                  <a:pt x="9146879" y="1300658"/>
                  <a:pt x="9124991" y="1259492"/>
                  <a:pt x="9112815" y="1214556"/>
                </a:cubicBezTo>
                <a:cubicBezTo>
                  <a:pt x="9100639" y="1169621"/>
                  <a:pt x="9094551" y="1104248"/>
                  <a:pt x="9094551" y="1018436"/>
                </a:cubicBezTo>
                <a:lnTo>
                  <a:pt x="9094551" y="681856"/>
                </a:lnTo>
                <a:cubicBezTo>
                  <a:pt x="9094551" y="580970"/>
                  <a:pt x="9108177" y="501391"/>
                  <a:pt x="9135428" y="443120"/>
                </a:cubicBezTo>
                <a:cubicBezTo>
                  <a:pt x="9162678" y="384849"/>
                  <a:pt x="9207324" y="340204"/>
                  <a:pt x="9269364" y="309184"/>
                </a:cubicBezTo>
                <a:cubicBezTo>
                  <a:pt x="9331403" y="278164"/>
                  <a:pt x="9402719" y="262654"/>
                  <a:pt x="9483313" y="262654"/>
                </a:cubicBezTo>
                <a:close/>
                <a:moveTo>
                  <a:pt x="8083139" y="262654"/>
                </a:moveTo>
                <a:cubicBezTo>
                  <a:pt x="8181707" y="262654"/>
                  <a:pt x="8263025" y="281353"/>
                  <a:pt x="8327094" y="318751"/>
                </a:cubicBezTo>
                <a:cubicBezTo>
                  <a:pt x="8391163" y="356148"/>
                  <a:pt x="8436098" y="405722"/>
                  <a:pt x="8461900" y="467472"/>
                </a:cubicBezTo>
                <a:cubicBezTo>
                  <a:pt x="8487701" y="529222"/>
                  <a:pt x="8500602" y="616048"/>
                  <a:pt x="8500602" y="727951"/>
                </a:cubicBezTo>
                <a:lnTo>
                  <a:pt x="8500602" y="881021"/>
                </a:lnTo>
                <a:lnTo>
                  <a:pt x="8045741" y="881021"/>
                </a:lnTo>
                <a:lnTo>
                  <a:pt x="8045741" y="1130629"/>
                </a:lnTo>
                <a:cubicBezTo>
                  <a:pt x="8045741" y="1182812"/>
                  <a:pt x="8049510" y="1216441"/>
                  <a:pt x="8057048" y="1231516"/>
                </a:cubicBezTo>
                <a:cubicBezTo>
                  <a:pt x="8064585" y="1246591"/>
                  <a:pt x="8079080" y="1254129"/>
                  <a:pt x="8100533" y="1254129"/>
                </a:cubicBezTo>
                <a:cubicBezTo>
                  <a:pt x="8127205" y="1254129"/>
                  <a:pt x="8145034" y="1244127"/>
                  <a:pt x="8154021" y="1224123"/>
                </a:cubicBezTo>
                <a:cubicBezTo>
                  <a:pt x="8163008" y="1204120"/>
                  <a:pt x="8167501" y="1165418"/>
                  <a:pt x="8167501" y="1108017"/>
                </a:cubicBezTo>
                <a:lnTo>
                  <a:pt x="8167501" y="955817"/>
                </a:lnTo>
                <a:lnTo>
                  <a:pt x="8500602" y="955817"/>
                </a:lnTo>
                <a:lnTo>
                  <a:pt x="8500602" y="1041048"/>
                </a:lnTo>
                <a:cubicBezTo>
                  <a:pt x="8500602" y="1112365"/>
                  <a:pt x="8496109" y="1167157"/>
                  <a:pt x="8487121" y="1205424"/>
                </a:cubicBezTo>
                <a:cubicBezTo>
                  <a:pt x="8478135" y="1243692"/>
                  <a:pt x="8457116" y="1284568"/>
                  <a:pt x="8424067" y="1328054"/>
                </a:cubicBezTo>
                <a:cubicBezTo>
                  <a:pt x="8391018" y="1371540"/>
                  <a:pt x="8349127" y="1404154"/>
                  <a:pt x="8298393" y="1425897"/>
                </a:cubicBezTo>
                <a:cubicBezTo>
                  <a:pt x="8247660" y="1447640"/>
                  <a:pt x="8184026" y="1458511"/>
                  <a:pt x="8107491" y="1458511"/>
                </a:cubicBezTo>
                <a:cubicBezTo>
                  <a:pt x="8033276" y="1458511"/>
                  <a:pt x="7967757" y="1447785"/>
                  <a:pt x="7910936" y="1426332"/>
                </a:cubicBezTo>
                <a:cubicBezTo>
                  <a:pt x="7854115" y="1404879"/>
                  <a:pt x="7809904" y="1375454"/>
                  <a:pt x="7778304" y="1338056"/>
                </a:cubicBezTo>
                <a:cubicBezTo>
                  <a:pt x="7746705" y="1300658"/>
                  <a:pt x="7724817" y="1259492"/>
                  <a:pt x="7712641" y="1214556"/>
                </a:cubicBezTo>
                <a:cubicBezTo>
                  <a:pt x="7700465" y="1169621"/>
                  <a:pt x="7694377" y="1104248"/>
                  <a:pt x="7694377" y="1018436"/>
                </a:cubicBezTo>
                <a:lnTo>
                  <a:pt x="7694377" y="681856"/>
                </a:lnTo>
                <a:cubicBezTo>
                  <a:pt x="7694377" y="580970"/>
                  <a:pt x="7708003" y="501391"/>
                  <a:pt x="7735253" y="443120"/>
                </a:cubicBezTo>
                <a:cubicBezTo>
                  <a:pt x="7762504" y="384849"/>
                  <a:pt x="7807150" y="340204"/>
                  <a:pt x="7869189" y="309184"/>
                </a:cubicBezTo>
                <a:cubicBezTo>
                  <a:pt x="7931229" y="278164"/>
                  <a:pt x="8002546" y="262654"/>
                  <a:pt x="8083139" y="262654"/>
                </a:cubicBezTo>
                <a:close/>
                <a:moveTo>
                  <a:pt x="7625865" y="262654"/>
                </a:moveTo>
                <a:lnTo>
                  <a:pt x="7625865" y="668811"/>
                </a:lnTo>
                <a:cubicBezTo>
                  <a:pt x="7561506" y="668811"/>
                  <a:pt x="7514252" y="677508"/>
                  <a:pt x="7484101" y="694902"/>
                </a:cubicBezTo>
                <a:cubicBezTo>
                  <a:pt x="7453951" y="712296"/>
                  <a:pt x="7435397" y="736503"/>
                  <a:pt x="7428440" y="767523"/>
                </a:cubicBezTo>
                <a:cubicBezTo>
                  <a:pt x="7421482" y="798543"/>
                  <a:pt x="7418003" y="870005"/>
                  <a:pt x="7418003" y="981908"/>
                </a:cubicBezTo>
                <a:lnTo>
                  <a:pt x="7418003" y="1437638"/>
                </a:lnTo>
                <a:lnTo>
                  <a:pt x="7066638" y="1437638"/>
                </a:lnTo>
                <a:lnTo>
                  <a:pt x="7066638" y="283527"/>
                </a:lnTo>
                <a:lnTo>
                  <a:pt x="7418003" y="283527"/>
                </a:lnTo>
                <a:lnTo>
                  <a:pt x="7404088" y="435292"/>
                </a:lnTo>
                <a:cubicBezTo>
                  <a:pt x="7455111" y="326596"/>
                  <a:pt x="7529037" y="269050"/>
                  <a:pt x="7625865" y="262654"/>
                </a:cubicBezTo>
                <a:close/>
                <a:moveTo>
                  <a:pt x="5009173" y="262654"/>
                </a:moveTo>
                <a:cubicBezTo>
                  <a:pt x="5128034" y="262654"/>
                  <a:pt x="5217615" y="283672"/>
                  <a:pt x="5277915" y="325708"/>
                </a:cubicBezTo>
                <a:cubicBezTo>
                  <a:pt x="5338215" y="367745"/>
                  <a:pt x="5374453" y="419348"/>
                  <a:pt x="5386630" y="480518"/>
                </a:cubicBezTo>
                <a:cubicBezTo>
                  <a:pt x="5398805" y="541687"/>
                  <a:pt x="5404893" y="667651"/>
                  <a:pt x="5404893" y="858408"/>
                </a:cubicBezTo>
                <a:lnTo>
                  <a:pt x="5404893" y="1437638"/>
                </a:lnTo>
                <a:lnTo>
                  <a:pt x="5063096" y="1437638"/>
                </a:lnTo>
                <a:lnTo>
                  <a:pt x="5063096" y="1334795"/>
                </a:lnTo>
                <a:cubicBezTo>
                  <a:pt x="5041643" y="1376033"/>
                  <a:pt x="5013957" y="1406963"/>
                  <a:pt x="4980038" y="1427582"/>
                </a:cubicBezTo>
                <a:cubicBezTo>
                  <a:pt x="4946119" y="1448202"/>
                  <a:pt x="4905678" y="1458511"/>
                  <a:pt x="4858713" y="1458511"/>
                </a:cubicBezTo>
                <a:cubicBezTo>
                  <a:pt x="4797253" y="1458511"/>
                  <a:pt x="4740866" y="1441262"/>
                  <a:pt x="4689553" y="1406763"/>
                </a:cubicBezTo>
                <a:cubicBezTo>
                  <a:pt x="4638241" y="1372265"/>
                  <a:pt x="4612584" y="1296744"/>
                  <a:pt x="4612584" y="1180203"/>
                </a:cubicBezTo>
                <a:lnTo>
                  <a:pt x="4612584" y="1085404"/>
                </a:lnTo>
                <a:cubicBezTo>
                  <a:pt x="4612584" y="999012"/>
                  <a:pt x="4626209" y="940162"/>
                  <a:pt x="4653460" y="908852"/>
                </a:cubicBezTo>
                <a:cubicBezTo>
                  <a:pt x="4680711" y="877542"/>
                  <a:pt x="4748260" y="841014"/>
                  <a:pt x="4856104" y="799268"/>
                </a:cubicBezTo>
                <a:cubicBezTo>
                  <a:pt x="4971486" y="754043"/>
                  <a:pt x="5033235" y="723603"/>
                  <a:pt x="5041353" y="707948"/>
                </a:cubicBezTo>
                <a:cubicBezTo>
                  <a:pt x="5049470" y="692293"/>
                  <a:pt x="5053529" y="660403"/>
                  <a:pt x="5053529" y="612279"/>
                </a:cubicBezTo>
                <a:cubicBezTo>
                  <a:pt x="5053529" y="551979"/>
                  <a:pt x="5049035" y="512697"/>
                  <a:pt x="5040048" y="494433"/>
                </a:cubicBezTo>
                <a:cubicBezTo>
                  <a:pt x="5031061" y="476169"/>
                  <a:pt x="5016131" y="467037"/>
                  <a:pt x="4995258" y="467037"/>
                </a:cubicBezTo>
                <a:cubicBezTo>
                  <a:pt x="4971486" y="467037"/>
                  <a:pt x="4956700" y="474719"/>
                  <a:pt x="4950902" y="490084"/>
                </a:cubicBezTo>
                <a:cubicBezTo>
                  <a:pt x="4945105" y="505449"/>
                  <a:pt x="4942206" y="545311"/>
                  <a:pt x="4942206" y="609670"/>
                </a:cubicBezTo>
                <a:lnTo>
                  <a:pt x="4942206" y="730560"/>
                </a:lnTo>
                <a:lnTo>
                  <a:pt x="4612584" y="730560"/>
                </a:lnTo>
                <a:lnTo>
                  <a:pt x="4612584" y="653156"/>
                </a:lnTo>
                <a:cubicBezTo>
                  <a:pt x="4612584" y="563865"/>
                  <a:pt x="4622875" y="495013"/>
                  <a:pt x="4643458" y="446599"/>
                </a:cubicBezTo>
                <a:cubicBezTo>
                  <a:pt x="4664042" y="398185"/>
                  <a:pt x="4705353" y="355424"/>
                  <a:pt x="4767393" y="318316"/>
                </a:cubicBezTo>
                <a:cubicBezTo>
                  <a:pt x="4829432" y="281208"/>
                  <a:pt x="4910026" y="262654"/>
                  <a:pt x="5009173" y="262654"/>
                </a:cubicBezTo>
                <a:close/>
                <a:moveTo>
                  <a:pt x="2901540" y="262654"/>
                </a:moveTo>
                <a:cubicBezTo>
                  <a:pt x="3000107" y="262654"/>
                  <a:pt x="3081425" y="281353"/>
                  <a:pt x="3145494" y="318751"/>
                </a:cubicBezTo>
                <a:cubicBezTo>
                  <a:pt x="3209563" y="356148"/>
                  <a:pt x="3254498" y="405722"/>
                  <a:pt x="3280300" y="467472"/>
                </a:cubicBezTo>
                <a:cubicBezTo>
                  <a:pt x="3306102" y="529222"/>
                  <a:pt x="3319002" y="616048"/>
                  <a:pt x="3319002" y="727951"/>
                </a:cubicBezTo>
                <a:lnTo>
                  <a:pt x="3319002" y="881021"/>
                </a:lnTo>
                <a:lnTo>
                  <a:pt x="2864141" y="881021"/>
                </a:lnTo>
                <a:lnTo>
                  <a:pt x="2864141" y="1130629"/>
                </a:lnTo>
                <a:cubicBezTo>
                  <a:pt x="2864141" y="1182812"/>
                  <a:pt x="2867910" y="1216441"/>
                  <a:pt x="2875448" y="1231516"/>
                </a:cubicBezTo>
                <a:cubicBezTo>
                  <a:pt x="2882985" y="1246591"/>
                  <a:pt x="2897481" y="1254129"/>
                  <a:pt x="2918934" y="1254129"/>
                </a:cubicBezTo>
                <a:cubicBezTo>
                  <a:pt x="2945605" y="1254129"/>
                  <a:pt x="2963434" y="1244127"/>
                  <a:pt x="2972421" y="1224123"/>
                </a:cubicBezTo>
                <a:cubicBezTo>
                  <a:pt x="2981408" y="1204120"/>
                  <a:pt x="2985902" y="1165418"/>
                  <a:pt x="2985902" y="1108017"/>
                </a:cubicBezTo>
                <a:lnTo>
                  <a:pt x="2985902" y="955817"/>
                </a:lnTo>
                <a:lnTo>
                  <a:pt x="3319002" y="955817"/>
                </a:lnTo>
                <a:lnTo>
                  <a:pt x="3319002" y="1041048"/>
                </a:lnTo>
                <a:cubicBezTo>
                  <a:pt x="3319002" y="1112365"/>
                  <a:pt x="3314508" y="1167157"/>
                  <a:pt x="3305522" y="1205424"/>
                </a:cubicBezTo>
                <a:cubicBezTo>
                  <a:pt x="3296535" y="1243692"/>
                  <a:pt x="3275517" y="1284568"/>
                  <a:pt x="3242468" y="1328054"/>
                </a:cubicBezTo>
                <a:cubicBezTo>
                  <a:pt x="3209418" y="1371540"/>
                  <a:pt x="3167527" y="1404154"/>
                  <a:pt x="3116794" y="1425897"/>
                </a:cubicBezTo>
                <a:cubicBezTo>
                  <a:pt x="3066060" y="1447640"/>
                  <a:pt x="3002426" y="1458511"/>
                  <a:pt x="2925891" y="1458511"/>
                </a:cubicBezTo>
                <a:cubicBezTo>
                  <a:pt x="2851675" y="1458511"/>
                  <a:pt x="2786157" y="1447785"/>
                  <a:pt x="2729336" y="1426332"/>
                </a:cubicBezTo>
                <a:cubicBezTo>
                  <a:pt x="2672515" y="1404879"/>
                  <a:pt x="2628304" y="1375454"/>
                  <a:pt x="2596704" y="1338056"/>
                </a:cubicBezTo>
                <a:cubicBezTo>
                  <a:pt x="2565104" y="1300658"/>
                  <a:pt x="2543217" y="1259492"/>
                  <a:pt x="2531041" y="1214556"/>
                </a:cubicBezTo>
                <a:cubicBezTo>
                  <a:pt x="2518865" y="1169621"/>
                  <a:pt x="2512777" y="1104248"/>
                  <a:pt x="2512777" y="1018436"/>
                </a:cubicBezTo>
                <a:lnTo>
                  <a:pt x="2512777" y="681856"/>
                </a:lnTo>
                <a:cubicBezTo>
                  <a:pt x="2512777" y="580970"/>
                  <a:pt x="2526403" y="501391"/>
                  <a:pt x="2553654" y="443120"/>
                </a:cubicBezTo>
                <a:cubicBezTo>
                  <a:pt x="2580905" y="384849"/>
                  <a:pt x="2625550" y="340204"/>
                  <a:pt x="2687590" y="309184"/>
                </a:cubicBezTo>
                <a:cubicBezTo>
                  <a:pt x="2749629" y="278164"/>
                  <a:pt x="2820946" y="262654"/>
                  <a:pt x="2901540" y="262654"/>
                </a:cubicBezTo>
                <a:close/>
                <a:moveTo>
                  <a:pt x="6027627" y="129588"/>
                </a:moveTo>
                <a:lnTo>
                  <a:pt x="6379862" y="129588"/>
                </a:lnTo>
                <a:lnTo>
                  <a:pt x="6379862" y="311358"/>
                </a:lnTo>
                <a:lnTo>
                  <a:pt x="6474661" y="311358"/>
                </a:lnTo>
                <a:lnTo>
                  <a:pt x="6474661" y="493998"/>
                </a:lnTo>
                <a:lnTo>
                  <a:pt x="6379862" y="493998"/>
                </a:lnTo>
                <a:lnTo>
                  <a:pt x="6379862" y="1111495"/>
                </a:lnTo>
                <a:cubicBezTo>
                  <a:pt x="6379862" y="1187450"/>
                  <a:pt x="6383775" y="1229777"/>
                  <a:pt x="6391603" y="1238474"/>
                </a:cubicBezTo>
                <a:cubicBezTo>
                  <a:pt x="6399430" y="1247171"/>
                  <a:pt x="6432045" y="1251519"/>
                  <a:pt x="6489446" y="1251519"/>
                </a:cubicBezTo>
                <a:lnTo>
                  <a:pt x="6489446" y="1437638"/>
                </a:lnTo>
                <a:lnTo>
                  <a:pt x="6347682" y="1437638"/>
                </a:lnTo>
                <a:cubicBezTo>
                  <a:pt x="6267669" y="1437638"/>
                  <a:pt x="6210558" y="1434304"/>
                  <a:pt x="6176349" y="1427637"/>
                </a:cubicBezTo>
                <a:cubicBezTo>
                  <a:pt x="6142140" y="1420969"/>
                  <a:pt x="6111990" y="1405604"/>
                  <a:pt x="6085898" y="1381542"/>
                </a:cubicBezTo>
                <a:cubicBezTo>
                  <a:pt x="6059807" y="1357479"/>
                  <a:pt x="6043572" y="1329939"/>
                  <a:pt x="6037194" y="1298919"/>
                </a:cubicBezTo>
                <a:cubicBezTo>
                  <a:pt x="6030816" y="1267899"/>
                  <a:pt x="6027627" y="1194988"/>
                  <a:pt x="6027627" y="1080186"/>
                </a:cubicBezTo>
                <a:lnTo>
                  <a:pt x="6027627" y="493998"/>
                </a:lnTo>
                <a:lnTo>
                  <a:pt x="5951962" y="493998"/>
                </a:lnTo>
                <a:lnTo>
                  <a:pt x="5951962" y="311358"/>
                </a:lnTo>
                <a:lnTo>
                  <a:pt x="6027627" y="311358"/>
                </a:lnTo>
                <a:close/>
                <a:moveTo>
                  <a:pt x="8619213" y="29571"/>
                </a:moveTo>
                <a:lnTo>
                  <a:pt x="8981014" y="29571"/>
                </a:lnTo>
                <a:lnTo>
                  <a:pt x="8981014" y="213081"/>
                </a:lnTo>
                <a:lnTo>
                  <a:pt x="8619213" y="213081"/>
                </a:lnTo>
                <a:close/>
                <a:moveTo>
                  <a:pt x="6871474" y="29571"/>
                </a:moveTo>
                <a:lnTo>
                  <a:pt x="7000191" y="29571"/>
                </a:lnTo>
                <a:lnTo>
                  <a:pt x="7000191" y="207862"/>
                </a:lnTo>
                <a:cubicBezTo>
                  <a:pt x="6927715" y="207862"/>
                  <a:pt x="6884954" y="211196"/>
                  <a:pt x="6871908" y="217864"/>
                </a:cubicBezTo>
                <a:cubicBezTo>
                  <a:pt x="6858863" y="224532"/>
                  <a:pt x="6852340" y="243521"/>
                  <a:pt x="6852340" y="274830"/>
                </a:cubicBezTo>
                <a:lnTo>
                  <a:pt x="6852340" y="311358"/>
                </a:lnTo>
                <a:lnTo>
                  <a:pt x="7000191" y="311358"/>
                </a:lnTo>
                <a:lnTo>
                  <a:pt x="7000191" y="493998"/>
                </a:lnTo>
                <a:lnTo>
                  <a:pt x="6916699" y="493998"/>
                </a:lnTo>
                <a:lnTo>
                  <a:pt x="6916699" y="1437638"/>
                </a:lnTo>
                <a:lnTo>
                  <a:pt x="6565334" y="1437638"/>
                </a:lnTo>
                <a:lnTo>
                  <a:pt x="6565334" y="493998"/>
                </a:lnTo>
                <a:lnTo>
                  <a:pt x="6493148" y="493998"/>
                </a:lnTo>
                <a:lnTo>
                  <a:pt x="6493148" y="311358"/>
                </a:lnTo>
                <a:lnTo>
                  <a:pt x="6565334" y="311358"/>
                </a:lnTo>
                <a:cubicBezTo>
                  <a:pt x="6565334" y="235403"/>
                  <a:pt x="6567943" y="184670"/>
                  <a:pt x="6573162" y="159158"/>
                </a:cubicBezTo>
                <a:cubicBezTo>
                  <a:pt x="6578380" y="133647"/>
                  <a:pt x="6591281" y="110889"/>
                  <a:pt x="6611864" y="90885"/>
                </a:cubicBezTo>
                <a:cubicBezTo>
                  <a:pt x="6632447" y="70882"/>
                  <a:pt x="6661292" y="55662"/>
                  <a:pt x="6698400" y="45226"/>
                </a:cubicBezTo>
                <a:cubicBezTo>
                  <a:pt x="6735508" y="34789"/>
                  <a:pt x="6793199" y="29571"/>
                  <a:pt x="6871474" y="29571"/>
                </a:cubicBezTo>
                <a:close/>
                <a:moveTo>
                  <a:pt x="5523588" y="29571"/>
                </a:moveTo>
                <a:lnTo>
                  <a:pt x="5885390" y="29571"/>
                </a:lnTo>
                <a:lnTo>
                  <a:pt x="5885390" y="1437638"/>
                </a:lnTo>
                <a:lnTo>
                  <a:pt x="5523588" y="1437638"/>
                </a:lnTo>
                <a:close/>
                <a:moveTo>
                  <a:pt x="1955253" y="0"/>
                </a:moveTo>
                <a:cubicBezTo>
                  <a:pt x="2062518" y="0"/>
                  <a:pt x="2151519" y="22033"/>
                  <a:pt x="2222255" y="66099"/>
                </a:cubicBezTo>
                <a:cubicBezTo>
                  <a:pt x="2292992" y="110164"/>
                  <a:pt x="2339087" y="162492"/>
                  <a:pt x="2360540" y="223082"/>
                </a:cubicBezTo>
                <a:cubicBezTo>
                  <a:pt x="2381993" y="283672"/>
                  <a:pt x="2392719" y="371658"/>
                  <a:pt x="2392719" y="487040"/>
                </a:cubicBezTo>
                <a:lnTo>
                  <a:pt x="2392719" y="547920"/>
                </a:lnTo>
                <a:lnTo>
                  <a:pt x="2026570" y="547920"/>
                </a:lnTo>
                <a:lnTo>
                  <a:pt x="2026570" y="420072"/>
                </a:lnTo>
                <a:cubicBezTo>
                  <a:pt x="2026570" y="339479"/>
                  <a:pt x="2023091" y="289035"/>
                  <a:pt x="2016133" y="268742"/>
                </a:cubicBezTo>
                <a:cubicBezTo>
                  <a:pt x="2009175" y="248449"/>
                  <a:pt x="1992651" y="238302"/>
                  <a:pt x="1966559" y="238302"/>
                </a:cubicBezTo>
                <a:cubicBezTo>
                  <a:pt x="1943947" y="238302"/>
                  <a:pt x="1928582" y="246999"/>
                  <a:pt x="1920464" y="264394"/>
                </a:cubicBezTo>
                <a:cubicBezTo>
                  <a:pt x="1912347" y="281788"/>
                  <a:pt x="1908288" y="326433"/>
                  <a:pt x="1908288" y="398330"/>
                </a:cubicBezTo>
                <a:lnTo>
                  <a:pt x="1908288" y="1074098"/>
                </a:lnTo>
                <a:cubicBezTo>
                  <a:pt x="1908288" y="1137297"/>
                  <a:pt x="1912347" y="1178898"/>
                  <a:pt x="1920464" y="1198902"/>
                </a:cubicBezTo>
                <a:cubicBezTo>
                  <a:pt x="1928582" y="1218905"/>
                  <a:pt x="1944816" y="1228907"/>
                  <a:pt x="1969168" y="1228907"/>
                </a:cubicBezTo>
                <a:cubicBezTo>
                  <a:pt x="1995840" y="1228907"/>
                  <a:pt x="2013958" y="1217600"/>
                  <a:pt x="2023525" y="1194988"/>
                </a:cubicBezTo>
                <a:cubicBezTo>
                  <a:pt x="2033092" y="1172375"/>
                  <a:pt x="2037876" y="1128310"/>
                  <a:pt x="2037876" y="1062791"/>
                </a:cubicBezTo>
                <a:lnTo>
                  <a:pt x="2037876" y="895806"/>
                </a:lnTo>
                <a:lnTo>
                  <a:pt x="1963950" y="895806"/>
                </a:lnTo>
                <a:lnTo>
                  <a:pt x="1963950" y="681856"/>
                </a:lnTo>
                <a:lnTo>
                  <a:pt x="2392719" y="681856"/>
                </a:lnTo>
                <a:lnTo>
                  <a:pt x="2392719" y="1437638"/>
                </a:lnTo>
                <a:lnTo>
                  <a:pt x="2162626" y="1437638"/>
                </a:lnTo>
                <a:lnTo>
                  <a:pt x="2128761" y="1336751"/>
                </a:lnTo>
                <a:cubicBezTo>
                  <a:pt x="2103811" y="1380237"/>
                  <a:pt x="2072334" y="1412851"/>
                  <a:pt x="2034329" y="1434594"/>
                </a:cubicBezTo>
                <a:cubicBezTo>
                  <a:pt x="1996324" y="1456337"/>
                  <a:pt x="1951502" y="1467209"/>
                  <a:pt x="1899863" y="1467209"/>
                </a:cubicBezTo>
                <a:cubicBezTo>
                  <a:pt x="1838349" y="1467209"/>
                  <a:pt x="1780757" y="1452278"/>
                  <a:pt x="1727089" y="1422418"/>
                </a:cubicBezTo>
                <a:cubicBezTo>
                  <a:pt x="1673420" y="1392558"/>
                  <a:pt x="1632659" y="1355595"/>
                  <a:pt x="1604805" y="1311530"/>
                </a:cubicBezTo>
                <a:cubicBezTo>
                  <a:pt x="1576952" y="1267464"/>
                  <a:pt x="1559544" y="1221224"/>
                  <a:pt x="1552582" y="1172810"/>
                </a:cubicBezTo>
                <a:cubicBezTo>
                  <a:pt x="1545619" y="1124396"/>
                  <a:pt x="1542139" y="1051775"/>
                  <a:pt x="1542139" y="954947"/>
                </a:cubicBezTo>
                <a:lnTo>
                  <a:pt x="1542139" y="536614"/>
                </a:lnTo>
                <a:cubicBezTo>
                  <a:pt x="1542139" y="402098"/>
                  <a:pt x="1549386" y="304401"/>
                  <a:pt x="1563881" y="243521"/>
                </a:cubicBezTo>
                <a:cubicBezTo>
                  <a:pt x="1578376" y="182641"/>
                  <a:pt x="1619978" y="126834"/>
                  <a:pt x="1688686" y="76100"/>
                </a:cubicBezTo>
                <a:cubicBezTo>
                  <a:pt x="1757393" y="25367"/>
                  <a:pt x="1846249" y="0"/>
                  <a:pt x="1955253" y="0"/>
                </a:cubicBezTo>
                <a:close/>
              </a:path>
            </a:pathLst>
          </a:custGeom>
          <a:ln w="19050">
            <a:solidFill>
              <a:srgbClr val="DE3C96"/>
            </a:solidFill>
          </a:ln>
        </p:spPr>
      </p:pic>
    </p:spTree>
    <p:extLst>
      <p:ext uri="{BB962C8B-B14F-4D97-AF65-F5344CB8AC3E}">
        <p14:creationId xmlns:p14="http://schemas.microsoft.com/office/powerpoint/2010/main" val="4022188118"/>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Wie fühlt es sich für sie an?</a:t>
            </a:r>
            <a:endParaRPr lang="de-DE" dirty="0"/>
          </a:p>
        </p:txBody>
      </p:sp>
      <p:sp>
        <p:nvSpPr>
          <p:cNvPr id="3" name="Inhaltsplatzhalter 2"/>
          <p:cNvSpPr>
            <a:spLocks noGrp="1"/>
          </p:cNvSpPr>
          <p:nvPr>
            <p:ph idx="1"/>
          </p:nvPr>
        </p:nvSpPr>
        <p:spPr/>
        <p:txBody>
          <a:bodyPr>
            <a:normAutofit/>
          </a:bodyPr>
          <a:lstStyle/>
          <a:p>
            <a:pPr marL="0" indent="0">
              <a:buNone/>
            </a:pPr>
            <a:r>
              <a:rPr lang="de-DE" dirty="0" smtClean="0"/>
              <a:t>Bei welchem Satz fällt es Ihnen leichter, das Gespräch weiter zu führen?</a:t>
            </a:r>
          </a:p>
          <a:p>
            <a:pPr marL="0" indent="0">
              <a:buNone/>
            </a:pPr>
            <a:r>
              <a:rPr lang="de-DE" dirty="0" smtClean="0"/>
              <a:t>Welcher Satz weckt den „Wolf“ in Ihnen?</a:t>
            </a:r>
          </a:p>
          <a:p>
            <a:pPr marL="0" indent="0">
              <a:buNone/>
            </a:pPr>
            <a:endParaRPr lang="de-DE" dirty="0" smtClean="0"/>
          </a:p>
          <a:p>
            <a:pPr marL="0" indent="0">
              <a:buNone/>
            </a:pPr>
            <a:r>
              <a:rPr lang="de-DE" dirty="0" smtClean="0"/>
              <a:t>2.</a:t>
            </a:r>
          </a:p>
          <a:p>
            <a:r>
              <a:rPr lang="de-DE" dirty="0" smtClean="0"/>
              <a:t>Ich fühle mich von dir verarscht.</a:t>
            </a:r>
          </a:p>
          <a:p>
            <a:r>
              <a:rPr lang="de-DE" dirty="0" smtClean="0"/>
              <a:t>Ich fühle mich unsicher.</a:t>
            </a:r>
          </a:p>
          <a:p>
            <a:endParaRPr lang="de-DE" dirty="0" smtClean="0"/>
          </a:p>
          <a:p>
            <a:endParaRPr lang="de-DE" dirty="0" smtClean="0"/>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30</a:t>
            </a:fld>
            <a:endParaRPr lang="de-DE"/>
          </a:p>
        </p:txBody>
      </p:sp>
    </p:spTree>
    <p:extLst>
      <p:ext uri="{BB962C8B-B14F-4D97-AF65-F5344CB8AC3E}">
        <p14:creationId xmlns:p14="http://schemas.microsoft.com/office/powerpoint/2010/main" val="32482547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Wie fühlt es sich für Sie an?</a:t>
            </a:r>
            <a:endParaRPr lang="de-DE" dirty="0"/>
          </a:p>
        </p:txBody>
      </p:sp>
      <p:sp>
        <p:nvSpPr>
          <p:cNvPr id="3" name="Inhaltsplatzhalter 2"/>
          <p:cNvSpPr>
            <a:spLocks noGrp="1"/>
          </p:cNvSpPr>
          <p:nvPr>
            <p:ph idx="1"/>
          </p:nvPr>
        </p:nvSpPr>
        <p:spPr/>
        <p:txBody>
          <a:bodyPr>
            <a:normAutofit/>
          </a:bodyPr>
          <a:lstStyle/>
          <a:p>
            <a:pPr marL="0" indent="0">
              <a:buNone/>
            </a:pPr>
            <a:r>
              <a:rPr lang="de-DE" dirty="0" smtClean="0"/>
              <a:t>Bei welchem Satz fällt es Ihnen leichter, das Gespräch weiter zu führen?</a:t>
            </a:r>
          </a:p>
          <a:p>
            <a:pPr marL="0" indent="0">
              <a:buNone/>
            </a:pPr>
            <a:r>
              <a:rPr lang="de-DE" dirty="0" smtClean="0"/>
              <a:t>Welcher Satz weckt den „Wolf“ in Ihnen?</a:t>
            </a:r>
          </a:p>
          <a:p>
            <a:pPr marL="0" indent="0">
              <a:buNone/>
            </a:pPr>
            <a:endParaRPr lang="de-DE" dirty="0" smtClean="0"/>
          </a:p>
          <a:p>
            <a:pPr marL="0" indent="0">
              <a:buNone/>
            </a:pPr>
            <a:r>
              <a:rPr lang="de-DE" dirty="0" smtClean="0"/>
              <a:t>3.</a:t>
            </a:r>
          </a:p>
          <a:p>
            <a:r>
              <a:rPr lang="de-DE" dirty="0" smtClean="0"/>
              <a:t>Ich fühle mich von dir bedroht.</a:t>
            </a:r>
          </a:p>
          <a:p>
            <a:r>
              <a:rPr lang="de-DE" dirty="0" smtClean="0"/>
              <a:t>Ich fühle/habe Angst.</a:t>
            </a:r>
          </a:p>
          <a:p>
            <a:endParaRPr lang="de-DE" dirty="0" smtClean="0"/>
          </a:p>
          <a:p>
            <a:endParaRPr lang="de-DE" dirty="0" smtClean="0"/>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31</a:t>
            </a:fld>
            <a:endParaRPr lang="de-DE"/>
          </a:p>
        </p:txBody>
      </p:sp>
    </p:spTree>
    <p:extLst>
      <p:ext uri="{BB962C8B-B14F-4D97-AF65-F5344CB8AC3E}">
        <p14:creationId xmlns:p14="http://schemas.microsoft.com/office/powerpoint/2010/main" val="6046662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„Echtes Gefühl“ vs. „Pseudogefühl“</a:t>
            </a:r>
            <a:endParaRPr lang="de-DE" dirty="0"/>
          </a:p>
        </p:txBody>
      </p:sp>
      <p:sp>
        <p:nvSpPr>
          <p:cNvPr id="3" name="Inhaltsplatzhalter 2"/>
          <p:cNvSpPr>
            <a:spLocks noGrp="1"/>
          </p:cNvSpPr>
          <p:nvPr>
            <p:ph idx="1"/>
          </p:nvPr>
        </p:nvSpPr>
        <p:spPr/>
        <p:txBody>
          <a:bodyPr>
            <a:noAutofit/>
          </a:bodyPr>
          <a:lstStyle/>
          <a:p>
            <a:pPr marL="0" indent="0">
              <a:buNone/>
            </a:pPr>
            <a:r>
              <a:rPr lang="de-DE" sz="4000" dirty="0" smtClean="0">
                <a:solidFill>
                  <a:srgbClr val="00B050"/>
                </a:solidFill>
              </a:rPr>
              <a:t>„Echtes Gefühl“</a:t>
            </a:r>
          </a:p>
          <a:p>
            <a:r>
              <a:rPr lang="de-DE" sz="4000" dirty="0" smtClean="0">
                <a:solidFill>
                  <a:srgbClr val="00B050"/>
                </a:solidFill>
              </a:rPr>
              <a:t>Verantwortung für das eigene Gefühl übernehmen</a:t>
            </a:r>
          </a:p>
          <a:p>
            <a:pPr marL="0" indent="0">
              <a:buNone/>
            </a:pPr>
            <a:r>
              <a:rPr lang="de-DE" sz="4000" dirty="0" smtClean="0">
                <a:solidFill>
                  <a:srgbClr val="FF0000"/>
                </a:solidFill>
              </a:rPr>
              <a:t>„Pseudogefühl“ – Gedanken, Interpretationen</a:t>
            </a:r>
          </a:p>
          <a:p>
            <a:r>
              <a:rPr lang="de-DE" sz="4000" dirty="0" smtClean="0">
                <a:solidFill>
                  <a:srgbClr val="FF0000"/>
                </a:solidFill>
              </a:rPr>
              <a:t>Verantwortung bzw. Schuld auf andere Menschen oder Situationen schieben (Vorwurf)</a:t>
            </a:r>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32</a:t>
            </a:fld>
            <a:endParaRPr lang="de-DE"/>
          </a:p>
        </p:txBody>
      </p:sp>
    </p:spTree>
    <p:extLst>
      <p:ext uri="{BB962C8B-B14F-4D97-AF65-F5344CB8AC3E}">
        <p14:creationId xmlns:p14="http://schemas.microsoft.com/office/powerpoint/2010/main" val="149918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„Echtes Gefühl“ vs. „Pseudogefühl“</a:t>
            </a:r>
            <a:endParaRPr lang="de-DE" dirty="0"/>
          </a:p>
        </p:txBody>
      </p:sp>
      <p:sp>
        <p:nvSpPr>
          <p:cNvPr id="3" name="Inhaltsplatzhalter 2"/>
          <p:cNvSpPr>
            <a:spLocks noGrp="1"/>
          </p:cNvSpPr>
          <p:nvPr>
            <p:ph idx="1"/>
          </p:nvPr>
        </p:nvSpPr>
        <p:spPr/>
        <p:txBody>
          <a:bodyPr>
            <a:normAutofit/>
          </a:bodyPr>
          <a:lstStyle/>
          <a:p>
            <a:pPr marL="0" indent="0">
              <a:buNone/>
            </a:pPr>
            <a:r>
              <a:rPr lang="de-DE" dirty="0" smtClean="0">
                <a:solidFill>
                  <a:srgbClr val="FF0000"/>
                </a:solidFill>
              </a:rPr>
              <a:t>Ich habe das Gefühl, hier läuft etwas schief.</a:t>
            </a:r>
          </a:p>
          <a:p>
            <a:r>
              <a:rPr lang="de-DE" dirty="0" smtClean="0">
                <a:solidFill>
                  <a:srgbClr val="FF0000"/>
                </a:solidFill>
              </a:rPr>
              <a:t>Gedanken: Du machst etwas falsch. Etwas ist falsch.</a:t>
            </a:r>
          </a:p>
          <a:p>
            <a:r>
              <a:rPr lang="de-DE" dirty="0" smtClean="0">
                <a:solidFill>
                  <a:srgbClr val="00B050"/>
                </a:solidFill>
              </a:rPr>
              <a:t>Gefühle: irritiert, frustriert...</a:t>
            </a:r>
          </a:p>
          <a:p>
            <a:pPr marL="0" indent="0">
              <a:buNone/>
            </a:pPr>
            <a:endParaRPr lang="de-DE" dirty="0" smtClean="0"/>
          </a:p>
          <a:p>
            <a:pPr marL="0" indent="0">
              <a:buNone/>
            </a:pPr>
            <a:r>
              <a:rPr lang="de-DE" dirty="0" smtClean="0">
                <a:solidFill>
                  <a:srgbClr val="FF0000"/>
                </a:solidFill>
              </a:rPr>
              <a:t>Ich habe das Gefühl, dass alles an mir hängen bleibt.</a:t>
            </a:r>
          </a:p>
          <a:p>
            <a:r>
              <a:rPr lang="de-DE" dirty="0" smtClean="0">
                <a:solidFill>
                  <a:srgbClr val="FF0000"/>
                </a:solidFill>
              </a:rPr>
              <a:t>Gedanken: Ich werde ausgenutzt. Du beteiligst dich nicht.</a:t>
            </a:r>
          </a:p>
          <a:p>
            <a:r>
              <a:rPr lang="de-DE" dirty="0" smtClean="0">
                <a:solidFill>
                  <a:srgbClr val="00B050"/>
                </a:solidFill>
              </a:rPr>
              <a:t>Gefühle: überfordert, erschöpft, allein...</a:t>
            </a:r>
          </a:p>
          <a:p>
            <a:endParaRPr lang="de-DE" dirty="0" smtClean="0"/>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33</a:t>
            </a:fld>
            <a:endParaRPr lang="de-DE"/>
          </a:p>
        </p:txBody>
      </p:sp>
    </p:spTree>
    <p:extLst>
      <p:ext uri="{BB962C8B-B14F-4D97-AF65-F5344CB8AC3E}">
        <p14:creationId xmlns:p14="http://schemas.microsoft.com/office/powerpoint/2010/main" val="93490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„Echtes Gefühl“ vs. „Pseudogefühl“</a:t>
            </a:r>
            <a:endParaRPr lang="de-DE" dirty="0"/>
          </a:p>
        </p:txBody>
      </p:sp>
      <p:sp>
        <p:nvSpPr>
          <p:cNvPr id="3" name="Inhaltsplatzhalter 2"/>
          <p:cNvSpPr>
            <a:spLocks noGrp="1"/>
          </p:cNvSpPr>
          <p:nvPr>
            <p:ph idx="1"/>
          </p:nvPr>
        </p:nvSpPr>
        <p:spPr/>
        <p:txBody>
          <a:bodyPr>
            <a:normAutofit/>
          </a:bodyPr>
          <a:lstStyle/>
          <a:p>
            <a:pPr marL="0" indent="0">
              <a:buNone/>
            </a:pPr>
            <a:r>
              <a:rPr lang="de-DE" dirty="0" smtClean="0">
                <a:solidFill>
                  <a:srgbClr val="FF0000"/>
                </a:solidFill>
              </a:rPr>
              <a:t>Ich fühle mich bevormundet.</a:t>
            </a:r>
          </a:p>
          <a:p>
            <a:r>
              <a:rPr lang="de-DE" dirty="0" smtClean="0">
                <a:solidFill>
                  <a:srgbClr val="FF0000"/>
                </a:solidFill>
              </a:rPr>
              <a:t>Gedanken: Du bestimmst über mich. Du traust mir nichts zu.</a:t>
            </a:r>
          </a:p>
          <a:p>
            <a:r>
              <a:rPr lang="de-DE" dirty="0" smtClean="0">
                <a:solidFill>
                  <a:srgbClr val="00B050"/>
                </a:solidFill>
              </a:rPr>
              <a:t>Gefühle: klein, unfrei, kraftlos...</a:t>
            </a:r>
          </a:p>
          <a:p>
            <a:pPr marL="0" indent="0">
              <a:buNone/>
            </a:pPr>
            <a:endParaRPr lang="de-DE" dirty="0" smtClean="0"/>
          </a:p>
          <a:p>
            <a:pPr marL="0" indent="0">
              <a:buNone/>
            </a:pPr>
            <a:r>
              <a:rPr lang="de-DE" dirty="0" smtClean="0">
                <a:solidFill>
                  <a:srgbClr val="FF0000"/>
                </a:solidFill>
              </a:rPr>
              <a:t>Ich fühle mich hintergangen.</a:t>
            </a:r>
          </a:p>
          <a:p>
            <a:r>
              <a:rPr lang="de-DE" dirty="0" smtClean="0">
                <a:solidFill>
                  <a:srgbClr val="FF0000"/>
                </a:solidFill>
              </a:rPr>
              <a:t>Gedanken: Du verheimlichst mir etwas. Etwas ist ungerecht.</a:t>
            </a:r>
          </a:p>
          <a:p>
            <a:r>
              <a:rPr lang="de-DE" dirty="0" smtClean="0">
                <a:solidFill>
                  <a:srgbClr val="00B050"/>
                </a:solidFill>
              </a:rPr>
              <a:t>Gefühle: unsicher, irritiert, verwirrt, ratlos...</a:t>
            </a:r>
          </a:p>
          <a:p>
            <a:endParaRPr lang="de-DE" dirty="0" smtClean="0"/>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34</a:t>
            </a:fld>
            <a:endParaRPr lang="de-DE"/>
          </a:p>
        </p:txBody>
      </p:sp>
    </p:spTree>
    <p:extLst>
      <p:ext uri="{BB962C8B-B14F-4D97-AF65-F5344CB8AC3E}">
        <p14:creationId xmlns:p14="http://schemas.microsoft.com/office/powerpoint/2010/main" val="409206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„Echtes Gefühl“ vs. „Pseudogefühl“</a:t>
            </a:r>
            <a:endParaRPr lang="de-DE" dirty="0"/>
          </a:p>
        </p:txBody>
      </p:sp>
      <p:sp>
        <p:nvSpPr>
          <p:cNvPr id="3" name="Inhaltsplatzhalter 2"/>
          <p:cNvSpPr>
            <a:spLocks noGrp="1"/>
          </p:cNvSpPr>
          <p:nvPr>
            <p:ph idx="1"/>
          </p:nvPr>
        </p:nvSpPr>
        <p:spPr/>
        <p:txBody>
          <a:bodyPr>
            <a:normAutofit/>
          </a:bodyPr>
          <a:lstStyle/>
          <a:p>
            <a:pPr marL="0" indent="0">
              <a:buNone/>
            </a:pPr>
            <a:r>
              <a:rPr lang="de-DE" dirty="0" smtClean="0"/>
              <a:t>Untersuchen Sie Ihre gefundenen Alphabet-Gefühle dahingehend, ob es „echte Gefühle“ oder „Pseudogefühle“ sind.</a:t>
            </a:r>
          </a:p>
          <a:p>
            <a:pPr marL="0" indent="0">
              <a:buNone/>
            </a:pPr>
            <a:r>
              <a:rPr lang="de-DE" dirty="0" smtClean="0"/>
              <a:t>Nehmen Sie die Gefühlsliste als Unterstützung und zur Ergänzung.</a:t>
            </a:r>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35</a:t>
            </a:fld>
            <a:endParaRPr lang="de-DE"/>
          </a:p>
        </p:txBody>
      </p:sp>
      <p:sp>
        <p:nvSpPr>
          <p:cNvPr id="16" name="Ellipse 15">
            <a:hlinkClick r:id="rId3">
              <a:snd r:embed="rId2" name="whoosh.wav"/>
            </a:hlinkClick>
            <a:hlinkHover r:id="" action="ppaction://noaction">
              <a:snd r:embed="rId4" name="chimes.wav"/>
            </a:hlinkHover>
          </p:cNvPr>
          <p:cNvSpPr/>
          <p:nvPr/>
        </p:nvSpPr>
        <p:spPr>
          <a:xfrm>
            <a:off x="5376000" y="4001294"/>
            <a:ext cx="1440000" cy="1440000"/>
          </a:xfrm>
          <a:prstGeom prst="ellipse">
            <a:avLst/>
          </a:prstGeom>
          <a:blipFill>
            <a:blip r:embed="rId5"/>
            <a:srcRect/>
            <a:stretch>
              <a:fillRect/>
            </a:stretch>
          </a:blipFill>
          <a:ln w="25400">
            <a:solidFill>
              <a:schemeClr val="accent6">
                <a:lumMod val="75000"/>
              </a:schemeClr>
            </a:solidFill>
          </a:ln>
          <a:effectLst>
            <a:glow rad="228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13881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Pseudogefühl verwandeln</a:t>
            </a:r>
            <a:endParaRPr lang="de-DE" dirty="0"/>
          </a:p>
        </p:txBody>
      </p:sp>
      <p:sp>
        <p:nvSpPr>
          <p:cNvPr id="3" name="Inhaltsplatzhalter 2"/>
          <p:cNvSpPr>
            <a:spLocks noGrp="1"/>
          </p:cNvSpPr>
          <p:nvPr>
            <p:ph idx="1"/>
          </p:nvPr>
        </p:nvSpPr>
        <p:spPr/>
        <p:txBody>
          <a:bodyPr>
            <a:normAutofit/>
          </a:bodyPr>
          <a:lstStyle/>
          <a:p>
            <a:pPr marL="0" indent="0" algn="ctr">
              <a:buNone/>
            </a:pPr>
            <a:r>
              <a:rPr lang="de-DE" sz="4000" dirty="0" smtClean="0"/>
              <a:t>Arbeitsblatt</a:t>
            </a:r>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36</a:t>
            </a:fld>
            <a:endParaRPr lang="de-DE"/>
          </a:p>
        </p:txBody>
      </p:sp>
      <p:sp>
        <p:nvSpPr>
          <p:cNvPr id="16" name="Ellipse 15">
            <a:hlinkClick r:id="rId3">
              <a:snd r:embed="rId2" name="whoosh.wav"/>
            </a:hlinkClick>
            <a:hlinkHover r:id="" action="ppaction://noaction">
              <a:snd r:embed="rId4" name="chimes.wav"/>
            </a:hlinkHover>
          </p:cNvPr>
          <p:cNvSpPr/>
          <p:nvPr/>
        </p:nvSpPr>
        <p:spPr>
          <a:xfrm>
            <a:off x="5376000" y="4001294"/>
            <a:ext cx="1440000" cy="1440000"/>
          </a:xfrm>
          <a:prstGeom prst="ellipse">
            <a:avLst/>
          </a:prstGeom>
          <a:blipFill>
            <a:blip r:embed="rId5"/>
            <a:srcRect/>
            <a:stretch>
              <a:fillRect/>
            </a:stretch>
          </a:blipFill>
          <a:ln w="25400">
            <a:solidFill>
              <a:schemeClr val="accent6">
                <a:lumMod val="75000"/>
              </a:schemeClr>
            </a:solidFill>
          </a:ln>
          <a:effectLst>
            <a:glow rad="228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01866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Bedürfnis</a:t>
            </a:r>
            <a:endParaRPr lang="de-DE" dirty="0"/>
          </a:p>
        </p:txBody>
      </p:sp>
      <p:sp>
        <p:nvSpPr>
          <p:cNvPr id="3" name="Inhaltsplatzhalter 2"/>
          <p:cNvSpPr>
            <a:spLocks noGrp="1"/>
          </p:cNvSpPr>
          <p:nvPr>
            <p:ph idx="1"/>
          </p:nvPr>
        </p:nvSpPr>
        <p:spPr/>
        <p:txBody>
          <a:bodyPr>
            <a:normAutofit/>
          </a:bodyPr>
          <a:lstStyle/>
          <a:p>
            <a:pPr marL="0" indent="0">
              <a:buNone/>
            </a:pPr>
            <a:r>
              <a:rPr lang="de-DE" sz="4000" dirty="0" smtClean="0"/>
              <a:t>abstrakt und universell</a:t>
            </a:r>
          </a:p>
          <a:p>
            <a:endParaRPr lang="de-DE" dirty="0" smtClean="0"/>
          </a:p>
          <a:p>
            <a:r>
              <a:rPr lang="de-DE" dirty="0" smtClean="0"/>
              <a:t>Beispiele:</a:t>
            </a:r>
          </a:p>
          <a:p>
            <a:pPr lvl="1"/>
            <a:r>
              <a:rPr lang="de-DE" dirty="0" smtClean="0"/>
              <a:t>Ruhe</a:t>
            </a:r>
          </a:p>
          <a:p>
            <a:pPr lvl="1"/>
            <a:r>
              <a:rPr lang="de-DE" dirty="0" smtClean="0"/>
              <a:t>Geborgenheit</a:t>
            </a:r>
          </a:p>
          <a:p>
            <a:pPr lvl="1"/>
            <a:r>
              <a:rPr lang="de-DE" dirty="0" smtClean="0"/>
              <a:t>Sicherheit</a:t>
            </a:r>
          </a:p>
          <a:p>
            <a:pPr lvl="1"/>
            <a:r>
              <a:rPr lang="de-DE" dirty="0" smtClean="0"/>
              <a:t>Liebe</a:t>
            </a:r>
          </a:p>
          <a:p>
            <a:pPr lvl="1"/>
            <a:r>
              <a:rPr lang="de-DE" dirty="0" smtClean="0"/>
              <a:t>Leichtigkeit</a:t>
            </a:r>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37</a:t>
            </a:fld>
            <a:endParaRPr lang="de-DE"/>
          </a:p>
        </p:txBody>
      </p:sp>
    </p:spTree>
    <p:extLst>
      <p:ext uri="{BB962C8B-B14F-4D97-AF65-F5344CB8AC3E}">
        <p14:creationId xmlns:p14="http://schemas.microsoft.com/office/powerpoint/2010/main" val="412171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err="1" smtClean="0"/>
              <a:t>Maslowsche</a:t>
            </a:r>
            <a:r>
              <a:rPr lang="de-DE" dirty="0" smtClean="0"/>
              <a:t> Bedürfnispyramide</a:t>
            </a:r>
            <a:endParaRPr lang="de-DE" dirty="0"/>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38</a:t>
            </a:fld>
            <a:endParaRPr lang="de-DE"/>
          </a:p>
        </p:txBody>
      </p:sp>
      <p:sp>
        <p:nvSpPr>
          <p:cNvPr id="6" name="Freihandform 5"/>
          <p:cNvSpPr/>
          <p:nvPr/>
        </p:nvSpPr>
        <p:spPr>
          <a:xfrm>
            <a:off x="5404273" y="1871134"/>
            <a:ext cx="1383453" cy="824653"/>
          </a:xfrm>
          <a:custGeom>
            <a:avLst/>
            <a:gdLst>
              <a:gd name="connsiteX0" fmla="*/ 0 w 1383453"/>
              <a:gd name="connsiteY0" fmla="*/ 824653 h 824653"/>
              <a:gd name="connsiteX1" fmla="*/ 691727 w 1383453"/>
              <a:gd name="connsiteY1" fmla="*/ 0 h 824653"/>
              <a:gd name="connsiteX2" fmla="*/ 691727 w 1383453"/>
              <a:gd name="connsiteY2" fmla="*/ 0 h 824653"/>
              <a:gd name="connsiteX3" fmla="*/ 1383453 w 1383453"/>
              <a:gd name="connsiteY3" fmla="*/ 824653 h 824653"/>
              <a:gd name="connsiteX4" fmla="*/ 0 w 1383453"/>
              <a:gd name="connsiteY4" fmla="*/ 824653 h 824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453" h="824653">
                <a:moveTo>
                  <a:pt x="0" y="824653"/>
                </a:moveTo>
                <a:lnTo>
                  <a:pt x="691727" y="0"/>
                </a:lnTo>
                <a:lnTo>
                  <a:pt x="691727" y="0"/>
                </a:lnTo>
                <a:lnTo>
                  <a:pt x="1383453" y="824653"/>
                </a:lnTo>
                <a:lnTo>
                  <a:pt x="0" y="82465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alpha val="90000"/>
              <a:hueOff val="0"/>
              <a:satOff val="0"/>
              <a:lumOff val="0"/>
              <a:alphaOff val="0"/>
            </a:schemeClr>
          </a:fillRef>
          <a:effectRef idx="1">
            <a:schemeClr val="accent6">
              <a:alpha val="90000"/>
              <a:hueOff val="0"/>
              <a:satOff val="0"/>
              <a:lumOff val="0"/>
              <a:alphaOff val="0"/>
            </a:schemeClr>
          </a:effectRef>
          <a:fontRef idx="minor">
            <a:schemeClr val="dk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de-DE" sz="1200" kern="1200" dirty="0" smtClean="0"/>
          </a:p>
          <a:p>
            <a:pPr lvl="0" algn="ctr" defTabSz="533400">
              <a:lnSpc>
                <a:spcPct val="90000"/>
              </a:lnSpc>
              <a:spcBef>
                <a:spcPct val="0"/>
              </a:spcBef>
              <a:spcAft>
                <a:spcPct val="35000"/>
              </a:spcAft>
            </a:pPr>
            <a:r>
              <a:rPr lang="de-DE" sz="1200" kern="1200" dirty="0" smtClean="0"/>
              <a:t>Selbst-</a:t>
            </a:r>
          </a:p>
          <a:p>
            <a:pPr lvl="0" algn="ctr" defTabSz="533400">
              <a:lnSpc>
                <a:spcPct val="90000"/>
              </a:lnSpc>
              <a:spcBef>
                <a:spcPct val="0"/>
              </a:spcBef>
              <a:spcAft>
                <a:spcPct val="35000"/>
              </a:spcAft>
            </a:pPr>
            <a:r>
              <a:rPr lang="de-DE" sz="1200" kern="1200" dirty="0" err="1" smtClean="0"/>
              <a:t>verwirklichung</a:t>
            </a:r>
            <a:endParaRPr lang="de-DE" sz="1200" kern="1200" dirty="0"/>
          </a:p>
        </p:txBody>
      </p:sp>
      <p:sp>
        <p:nvSpPr>
          <p:cNvPr id="10" name="Freihandform 9"/>
          <p:cNvSpPr/>
          <p:nvPr/>
        </p:nvSpPr>
        <p:spPr>
          <a:xfrm>
            <a:off x="4712547" y="2695787"/>
            <a:ext cx="2766906" cy="824653"/>
          </a:xfrm>
          <a:custGeom>
            <a:avLst/>
            <a:gdLst>
              <a:gd name="connsiteX0" fmla="*/ 0 w 2766906"/>
              <a:gd name="connsiteY0" fmla="*/ 824653 h 824653"/>
              <a:gd name="connsiteX1" fmla="*/ 691727 w 2766906"/>
              <a:gd name="connsiteY1" fmla="*/ 0 h 824653"/>
              <a:gd name="connsiteX2" fmla="*/ 2075179 w 2766906"/>
              <a:gd name="connsiteY2" fmla="*/ 0 h 824653"/>
              <a:gd name="connsiteX3" fmla="*/ 2766906 w 2766906"/>
              <a:gd name="connsiteY3" fmla="*/ 824653 h 824653"/>
              <a:gd name="connsiteX4" fmla="*/ 0 w 2766906"/>
              <a:gd name="connsiteY4" fmla="*/ 824653 h 824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6906" h="824653">
                <a:moveTo>
                  <a:pt x="0" y="824653"/>
                </a:moveTo>
                <a:lnTo>
                  <a:pt x="691727" y="0"/>
                </a:lnTo>
                <a:lnTo>
                  <a:pt x="2075179" y="0"/>
                </a:lnTo>
                <a:lnTo>
                  <a:pt x="2766906" y="824653"/>
                </a:lnTo>
                <a:lnTo>
                  <a:pt x="0" y="82465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alpha val="90000"/>
              <a:hueOff val="0"/>
              <a:satOff val="0"/>
              <a:lumOff val="0"/>
              <a:alphaOff val="-10000"/>
            </a:schemeClr>
          </a:fillRef>
          <a:effectRef idx="1">
            <a:schemeClr val="accent6">
              <a:alpha val="90000"/>
              <a:hueOff val="0"/>
              <a:satOff val="0"/>
              <a:lumOff val="0"/>
              <a:alphaOff val="-10000"/>
            </a:schemeClr>
          </a:effectRef>
          <a:fontRef idx="minor">
            <a:schemeClr val="dk1"/>
          </a:fontRef>
        </p:style>
        <p:txBody>
          <a:bodyPr spcFirstLastPara="0" vert="horz" wrap="square" lIns="499448" tIns="15240" rIns="499449" bIns="15240" numCol="1" spcCol="1270" anchor="ctr" anchorCtr="0">
            <a:noAutofit/>
          </a:bodyPr>
          <a:lstStyle/>
          <a:p>
            <a:pPr lvl="0" algn="ctr" defTabSz="533400">
              <a:lnSpc>
                <a:spcPct val="90000"/>
              </a:lnSpc>
              <a:spcBef>
                <a:spcPct val="0"/>
              </a:spcBef>
              <a:spcAft>
                <a:spcPct val="35000"/>
              </a:spcAft>
            </a:pPr>
            <a:r>
              <a:rPr lang="de-DE" sz="1200" kern="1200" dirty="0" smtClean="0"/>
              <a:t>Individualbedürfnisse</a:t>
            </a:r>
            <a:endParaRPr lang="de-DE" sz="1200" kern="1200" dirty="0"/>
          </a:p>
        </p:txBody>
      </p:sp>
      <p:sp>
        <p:nvSpPr>
          <p:cNvPr id="11" name="Freihandform 10"/>
          <p:cNvSpPr/>
          <p:nvPr/>
        </p:nvSpPr>
        <p:spPr>
          <a:xfrm>
            <a:off x="4020820" y="3520440"/>
            <a:ext cx="4150360" cy="824653"/>
          </a:xfrm>
          <a:custGeom>
            <a:avLst/>
            <a:gdLst>
              <a:gd name="connsiteX0" fmla="*/ 0 w 4150360"/>
              <a:gd name="connsiteY0" fmla="*/ 824653 h 824653"/>
              <a:gd name="connsiteX1" fmla="*/ 691727 w 4150360"/>
              <a:gd name="connsiteY1" fmla="*/ 0 h 824653"/>
              <a:gd name="connsiteX2" fmla="*/ 3458633 w 4150360"/>
              <a:gd name="connsiteY2" fmla="*/ 0 h 824653"/>
              <a:gd name="connsiteX3" fmla="*/ 4150360 w 4150360"/>
              <a:gd name="connsiteY3" fmla="*/ 824653 h 824653"/>
              <a:gd name="connsiteX4" fmla="*/ 0 w 4150360"/>
              <a:gd name="connsiteY4" fmla="*/ 824653 h 824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0360" h="824653">
                <a:moveTo>
                  <a:pt x="0" y="824653"/>
                </a:moveTo>
                <a:lnTo>
                  <a:pt x="691727" y="0"/>
                </a:lnTo>
                <a:lnTo>
                  <a:pt x="3458633" y="0"/>
                </a:lnTo>
                <a:lnTo>
                  <a:pt x="4150360" y="824653"/>
                </a:lnTo>
                <a:lnTo>
                  <a:pt x="0" y="82465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alpha val="90000"/>
              <a:hueOff val="0"/>
              <a:satOff val="0"/>
              <a:lumOff val="0"/>
              <a:alphaOff val="-20000"/>
            </a:schemeClr>
          </a:fillRef>
          <a:effectRef idx="1">
            <a:schemeClr val="accent6">
              <a:alpha val="90000"/>
              <a:hueOff val="0"/>
              <a:satOff val="0"/>
              <a:lumOff val="0"/>
              <a:alphaOff val="-20000"/>
            </a:schemeClr>
          </a:effectRef>
          <a:fontRef idx="minor">
            <a:schemeClr val="dk1"/>
          </a:fontRef>
        </p:style>
        <p:txBody>
          <a:bodyPr spcFirstLastPara="0" vert="horz" wrap="square" lIns="741553" tIns="15240" rIns="741553" bIns="15240" numCol="1" spcCol="1270" anchor="ctr" anchorCtr="0">
            <a:noAutofit/>
          </a:bodyPr>
          <a:lstStyle/>
          <a:p>
            <a:pPr lvl="0" algn="ctr" defTabSz="533400">
              <a:lnSpc>
                <a:spcPct val="90000"/>
              </a:lnSpc>
              <a:spcBef>
                <a:spcPct val="0"/>
              </a:spcBef>
              <a:spcAft>
                <a:spcPct val="35000"/>
              </a:spcAft>
            </a:pPr>
            <a:r>
              <a:rPr lang="de-DE" sz="1200" kern="1200" dirty="0" smtClean="0"/>
              <a:t>Soziale Bedürfnisse</a:t>
            </a:r>
          </a:p>
        </p:txBody>
      </p:sp>
      <p:sp>
        <p:nvSpPr>
          <p:cNvPr id="12" name="Freihandform 11"/>
          <p:cNvSpPr/>
          <p:nvPr/>
        </p:nvSpPr>
        <p:spPr>
          <a:xfrm>
            <a:off x="3329093" y="4345093"/>
            <a:ext cx="5533813" cy="824653"/>
          </a:xfrm>
          <a:custGeom>
            <a:avLst/>
            <a:gdLst>
              <a:gd name="connsiteX0" fmla="*/ 0 w 5533813"/>
              <a:gd name="connsiteY0" fmla="*/ 824653 h 824653"/>
              <a:gd name="connsiteX1" fmla="*/ 691727 w 5533813"/>
              <a:gd name="connsiteY1" fmla="*/ 0 h 824653"/>
              <a:gd name="connsiteX2" fmla="*/ 4842086 w 5533813"/>
              <a:gd name="connsiteY2" fmla="*/ 0 h 824653"/>
              <a:gd name="connsiteX3" fmla="*/ 5533813 w 5533813"/>
              <a:gd name="connsiteY3" fmla="*/ 824653 h 824653"/>
              <a:gd name="connsiteX4" fmla="*/ 0 w 5533813"/>
              <a:gd name="connsiteY4" fmla="*/ 824653 h 824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3813" h="824653">
                <a:moveTo>
                  <a:pt x="0" y="824653"/>
                </a:moveTo>
                <a:lnTo>
                  <a:pt x="691727" y="0"/>
                </a:lnTo>
                <a:lnTo>
                  <a:pt x="4842086" y="0"/>
                </a:lnTo>
                <a:lnTo>
                  <a:pt x="5533813" y="824653"/>
                </a:lnTo>
                <a:lnTo>
                  <a:pt x="0" y="82465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alpha val="90000"/>
              <a:hueOff val="0"/>
              <a:satOff val="0"/>
              <a:lumOff val="0"/>
              <a:alphaOff val="-30000"/>
            </a:schemeClr>
          </a:fillRef>
          <a:effectRef idx="1">
            <a:schemeClr val="accent6">
              <a:alpha val="90000"/>
              <a:hueOff val="0"/>
              <a:satOff val="0"/>
              <a:lumOff val="0"/>
              <a:alphaOff val="-30000"/>
            </a:schemeClr>
          </a:effectRef>
          <a:fontRef idx="minor">
            <a:schemeClr val="dk1"/>
          </a:fontRef>
        </p:style>
        <p:txBody>
          <a:bodyPr spcFirstLastPara="0" vert="horz" wrap="square" lIns="983658" tIns="15240" rIns="983657" bIns="15240" numCol="1" spcCol="1270" anchor="ctr" anchorCtr="0">
            <a:noAutofit/>
          </a:bodyPr>
          <a:lstStyle/>
          <a:p>
            <a:pPr lvl="0" algn="ctr" defTabSz="533400">
              <a:lnSpc>
                <a:spcPct val="90000"/>
              </a:lnSpc>
              <a:spcBef>
                <a:spcPct val="0"/>
              </a:spcBef>
              <a:spcAft>
                <a:spcPct val="35000"/>
              </a:spcAft>
            </a:pPr>
            <a:r>
              <a:rPr lang="de-DE" sz="1200" kern="1200" dirty="0" smtClean="0"/>
              <a:t>Sicherheitsbedürfnisse</a:t>
            </a:r>
          </a:p>
        </p:txBody>
      </p:sp>
      <p:sp>
        <p:nvSpPr>
          <p:cNvPr id="13" name="Freihandform 12"/>
          <p:cNvSpPr/>
          <p:nvPr/>
        </p:nvSpPr>
        <p:spPr>
          <a:xfrm>
            <a:off x="2637367" y="5169746"/>
            <a:ext cx="6917267" cy="824653"/>
          </a:xfrm>
          <a:custGeom>
            <a:avLst/>
            <a:gdLst>
              <a:gd name="connsiteX0" fmla="*/ 0 w 6917267"/>
              <a:gd name="connsiteY0" fmla="*/ 824653 h 824653"/>
              <a:gd name="connsiteX1" fmla="*/ 691727 w 6917267"/>
              <a:gd name="connsiteY1" fmla="*/ 0 h 824653"/>
              <a:gd name="connsiteX2" fmla="*/ 6225540 w 6917267"/>
              <a:gd name="connsiteY2" fmla="*/ 0 h 824653"/>
              <a:gd name="connsiteX3" fmla="*/ 6917267 w 6917267"/>
              <a:gd name="connsiteY3" fmla="*/ 824653 h 824653"/>
              <a:gd name="connsiteX4" fmla="*/ 0 w 6917267"/>
              <a:gd name="connsiteY4" fmla="*/ 824653 h 824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7267" h="824653">
                <a:moveTo>
                  <a:pt x="0" y="824653"/>
                </a:moveTo>
                <a:lnTo>
                  <a:pt x="691727" y="0"/>
                </a:lnTo>
                <a:lnTo>
                  <a:pt x="6225540" y="0"/>
                </a:lnTo>
                <a:lnTo>
                  <a:pt x="6917267" y="824653"/>
                </a:lnTo>
                <a:lnTo>
                  <a:pt x="0" y="82465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alpha val="90000"/>
              <a:hueOff val="0"/>
              <a:satOff val="0"/>
              <a:lumOff val="0"/>
              <a:alphaOff val="-40000"/>
            </a:schemeClr>
          </a:fillRef>
          <a:effectRef idx="1">
            <a:schemeClr val="accent6">
              <a:alpha val="90000"/>
              <a:hueOff val="0"/>
              <a:satOff val="0"/>
              <a:lumOff val="0"/>
              <a:alphaOff val="-40000"/>
            </a:schemeClr>
          </a:effectRef>
          <a:fontRef idx="minor">
            <a:schemeClr val="dk1"/>
          </a:fontRef>
        </p:style>
        <p:txBody>
          <a:bodyPr spcFirstLastPara="0" vert="horz" wrap="square" lIns="1225761" tIns="15240" rIns="1225763" bIns="15240" numCol="1" spcCol="1270" anchor="ctr" anchorCtr="0">
            <a:noAutofit/>
          </a:bodyPr>
          <a:lstStyle/>
          <a:p>
            <a:pPr lvl="0" algn="ctr" defTabSz="533400">
              <a:lnSpc>
                <a:spcPct val="90000"/>
              </a:lnSpc>
              <a:spcBef>
                <a:spcPct val="0"/>
              </a:spcBef>
              <a:spcAft>
                <a:spcPct val="35000"/>
              </a:spcAft>
            </a:pPr>
            <a:r>
              <a:rPr lang="de-DE" sz="1200" kern="1200" dirty="0" smtClean="0"/>
              <a:t>Physiologische Bedürfnisse</a:t>
            </a:r>
          </a:p>
        </p:txBody>
      </p:sp>
    </p:spTree>
    <p:extLst>
      <p:ext uri="{BB962C8B-B14F-4D97-AF65-F5344CB8AC3E}">
        <p14:creationId xmlns:p14="http://schemas.microsoft.com/office/powerpoint/2010/main" val="276528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5 Bedürfnisse</a:t>
            </a:r>
            <a:endParaRPr lang="de-DE" dirty="0"/>
          </a:p>
        </p:txBody>
      </p:sp>
      <p:sp>
        <p:nvSpPr>
          <p:cNvPr id="4" name="Inhaltsplatzhalter 3"/>
          <p:cNvSpPr>
            <a:spLocks noGrp="1"/>
          </p:cNvSpPr>
          <p:nvPr>
            <p:ph idx="1"/>
          </p:nvPr>
        </p:nvSpPr>
        <p:spPr/>
        <p:txBody>
          <a:bodyPr/>
          <a:lstStyle/>
          <a:p>
            <a:r>
              <a:rPr lang="de-DE" dirty="0" smtClean="0"/>
              <a:t>Notieren Sie 5 Bedürfnisse aus der Liste, die Ihnen besonders wichtig sind. Sollte eines Ihrer Bedürfnisse nicht auf der Liste stehen, ergänzen Sie dies gerne.</a:t>
            </a:r>
          </a:p>
          <a:p>
            <a:r>
              <a:rPr lang="de-DE" dirty="0" smtClean="0"/>
              <a:t>Tauschen Sie sich in der Gruppe über diese Bedürfnisse aus.</a:t>
            </a:r>
            <a:endParaRPr lang="de-DE" dirty="0"/>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dirty="0"/>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39</a:t>
            </a:fld>
            <a:endParaRPr lang="de-DE"/>
          </a:p>
        </p:txBody>
      </p:sp>
      <p:sp>
        <p:nvSpPr>
          <p:cNvPr id="10" name="Ellipse 9">
            <a:hlinkClick r:id="rId3">
              <a:snd r:embed="rId2" name="whoosh.wav"/>
            </a:hlinkClick>
            <a:hlinkHover r:id="" action="ppaction://noaction">
              <a:snd r:embed="rId4" name="chimes.wav"/>
            </a:hlinkHover>
          </p:cNvPr>
          <p:cNvSpPr/>
          <p:nvPr/>
        </p:nvSpPr>
        <p:spPr>
          <a:xfrm>
            <a:off x="5376000" y="4001294"/>
            <a:ext cx="1440000" cy="1440000"/>
          </a:xfrm>
          <a:prstGeom prst="ellipse">
            <a:avLst/>
          </a:prstGeom>
          <a:blipFill>
            <a:blip r:embed="rId5"/>
            <a:srcRect/>
            <a:stretch>
              <a:fillRect/>
            </a:stretch>
          </a:blipFill>
          <a:ln w="25400">
            <a:solidFill>
              <a:schemeClr val="accent6">
                <a:lumMod val="75000"/>
              </a:schemeClr>
            </a:solidFill>
          </a:ln>
          <a:effectLst>
            <a:glow rad="228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0209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Inhalt</a:t>
            </a:r>
            <a:endParaRPr lang="de-DE" dirty="0"/>
          </a:p>
        </p:txBody>
      </p:sp>
      <p:sp>
        <p:nvSpPr>
          <p:cNvPr id="3" name="Inhaltsplatzhalter 2"/>
          <p:cNvSpPr>
            <a:spLocks noGrp="1"/>
          </p:cNvSpPr>
          <p:nvPr>
            <p:ph idx="1"/>
          </p:nvPr>
        </p:nvSpPr>
        <p:spPr/>
        <p:txBody>
          <a:bodyPr>
            <a:normAutofit fontScale="77500" lnSpcReduction="20000"/>
          </a:bodyPr>
          <a:lstStyle/>
          <a:p>
            <a:r>
              <a:rPr lang="de-DE" sz="4000" dirty="0" smtClean="0"/>
              <a:t>Einführung</a:t>
            </a:r>
          </a:p>
          <a:p>
            <a:r>
              <a:rPr lang="de-DE" sz="4000" dirty="0" smtClean="0"/>
              <a:t>Gewalt</a:t>
            </a:r>
          </a:p>
          <a:p>
            <a:r>
              <a:rPr lang="de-DE" sz="4000" dirty="0" smtClean="0"/>
              <a:t>Vorwürfe</a:t>
            </a:r>
          </a:p>
          <a:p>
            <a:r>
              <a:rPr lang="de-DE" sz="4000" dirty="0" smtClean="0"/>
              <a:t>Wolfs- und Giraffensprache</a:t>
            </a:r>
          </a:p>
          <a:p>
            <a:r>
              <a:rPr lang="de-DE" sz="4000" dirty="0" smtClean="0"/>
              <a:t>Beobachtung</a:t>
            </a:r>
          </a:p>
          <a:p>
            <a:r>
              <a:rPr lang="de-DE" sz="4000" dirty="0" smtClean="0"/>
              <a:t>Gefühl</a:t>
            </a:r>
          </a:p>
          <a:p>
            <a:r>
              <a:rPr lang="de-DE" sz="4000" dirty="0" smtClean="0"/>
              <a:t>Bedürfnis</a:t>
            </a:r>
          </a:p>
          <a:p>
            <a:r>
              <a:rPr lang="de-DE" sz="4000" dirty="0" smtClean="0"/>
              <a:t>Bitte</a:t>
            </a:r>
          </a:p>
          <a:p>
            <a:r>
              <a:rPr lang="de-DE" sz="4000" dirty="0" smtClean="0"/>
              <a:t>Aktives Zuhören</a:t>
            </a:r>
          </a:p>
        </p:txBody>
      </p:sp>
      <p:sp>
        <p:nvSpPr>
          <p:cNvPr id="7" name="Datumsplatzhalter 6"/>
          <p:cNvSpPr>
            <a:spLocks noGrp="1"/>
          </p:cNvSpPr>
          <p:nvPr>
            <p:ph type="dt" sz="half" idx="10"/>
          </p:nvPr>
        </p:nvSpPr>
        <p:spPr/>
        <p:txBody>
          <a:bodyPr/>
          <a:lstStyle/>
          <a:p>
            <a:fld id="{EC5F3097-602A-45AF-A420-98B385FB3E7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4</a:t>
            </a:fld>
            <a:endParaRPr lang="de-DE"/>
          </a:p>
        </p:txBody>
      </p:sp>
    </p:spTree>
    <p:extLst>
      <p:ext uri="{BB962C8B-B14F-4D97-AF65-F5344CB8AC3E}">
        <p14:creationId xmlns:p14="http://schemas.microsoft.com/office/powerpoint/2010/main" val="44943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unerfülltes und erfülltes Bedürfnis</a:t>
            </a:r>
            <a:endParaRPr lang="de-DE" dirty="0"/>
          </a:p>
        </p:txBody>
      </p:sp>
      <p:sp>
        <p:nvSpPr>
          <p:cNvPr id="4" name="Inhaltsplatzhalter 3"/>
          <p:cNvSpPr>
            <a:spLocks noGrp="1"/>
          </p:cNvSpPr>
          <p:nvPr>
            <p:ph sz="half" idx="1"/>
          </p:nvPr>
        </p:nvSpPr>
        <p:spPr/>
        <p:txBody>
          <a:bodyPr>
            <a:normAutofit/>
          </a:bodyPr>
          <a:lstStyle/>
          <a:p>
            <a:pPr marL="0" indent="0" algn="r">
              <a:buNone/>
            </a:pPr>
            <a:r>
              <a:rPr lang="de-DE" dirty="0" smtClean="0"/>
              <a:t>angstvoll:</a:t>
            </a:r>
          </a:p>
          <a:p>
            <a:pPr marL="0" indent="0" algn="r">
              <a:buNone/>
            </a:pPr>
            <a:r>
              <a:rPr lang="de-DE" dirty="0" smtClean="0"/>
              <a:t>einsam:</a:t>
            </a:r>
          </a:p>
          <a:p>
            <a:pPr marL="0" indent="0" algn="r">
              <a:buNone/>
            </a:pPr>
            <a:r>
              <a:rPr lang="de-DE" dirty="0" smtClean="0"/>
              <a:t>erschöpft:</a:t>
            </a:r>
          </a:p>
          <a:p>
            <a:pPr marL="0" indent="0" algn="r">
              <a:buNone/>
            </a:pPr>
            <a:r>
              <a:rPr lang="de-DE" dirty="0" smtClean="0"/>
              <a:t>leicht:</a:t>
            </a:r>
          </a:p>
          <a:p>
            <a:pPr marL="0" indent="0" algn="r">
              <a:buNone/>
            </a:pPr>
            <a:r>
              <a:rPr lang="de-DE" dirty="0" smtClean="0"/>
              <a:t>stolz:</a:t>
            </a:r>
          </a:p>
          <a:p>
            <a:pPr marL="0" indent="0" algn="r">
              <a:buNone/>
            </a:pPr>
            <a:r>
              <a:rPr lang="de-DE" dirty="0" smtClean="0"/>
              <a:t>zufrieden:</a:t>
            </a:r>
            <a:endParaRPr lang="de-DE" dirty="0"/>
          </a:p>
        </p:txBody>
      </p:sp>
      <p:sp>
        <p:nvSpPr>
          <p:cNvPr id="3" name="Inhaltsplatzhalter 2"/>
          <p:cNvSpPr>
            <a:spLocks noGrp="1"/>
          </p:cNvSpPr>
          <p:nvPr>
            <p:ph sz="half" idx="2"/>
          </p:nvPr>
        </p:nvSpPr>
        <p:spPr/>
        <p:txBody>
          <a:bodyPr>
            <a:normAutofit/>
          </a:bodyPr>
          <a:lstStyle/>
          <a:p>
            <a:pPr marL="0" indent="0">
              <a:buNone/>
            </a:pPr>
            <a:r>
              <a:rPr lang="de-DE" dirty="0" smtClean="0"/>
              <a:t>Schutz (</a:t>
            </a:r>
            <a:r>
              <a:rPr lang="de-DE" dirty="0" smtClean="0">
                <a:solidFill>
                  <a:schemeClr val="accent6">
                    <a:lumMod val="75000"/>
                  </a:schemeClr>
                </a:solidFill>
              </a:rPr>
              <a:t>unerfüllt</a:t>
            </a:r>
            <a:r>
              <a:rPr lang="de-DE" dirty="0" smtClean="0"/>
              <a:t>)</a:t>
            </a:r>
          </a:p>
          <a:p>
            <a:pPr marL="0" indent="0">
              <a:buNone/>
            </a:pPr>
            <a:r>
              <a:rPr lang="de-DE" dirty="0" smtClean="0"/>
              <a:t>Zugehörigkeit (</a:t>
            </a:r>
            <a:r>
              <a:rPr lang="de-DE" dirty="0" smtClean="0">
                <a:solidFill>
                  <a:schemeClr val="accent6">
                    <a:lumMod val="75000"/>
                  </a:schemeClr>
                </a:solidFill>
              </a:rPr>
              <a:t>unerfüllt</a:t>
            </a:r>
            <a:r>
              <a:rPr lang="de-DE" dirty="0" smtClean="0"/>
              <a:t>)</a:t>
            </a:r>
          </a:p>
          <a:p>
            <a:pPr marL="0" indent="0">
              <a:buNone/>
            </a:pPr>
            <a:r>
              <a:rPr lang="de-DE" dirty="0" smtClean="0"/>
              <a:t>Regeneration (</a:t>
            </a:r>
            <a:r>
              <a:rPr lang="de-DE" dirty="0" smtClean="0">
                <a:solidFill>
                  <a:schemeClr val="accent6">
                    <a:lumMod val="75000"/>
                  </a:schemeClr>
                </a:solidFill>
              </a:rPr>
              <a:t>unerfüllt</a:t>
            </a:r>
            <a:r>
              <a:rPr lang="de-DE" dirty="0" smtClean="0"/>
              <a:t>)</a:t>
            </a:r>
          </a:p>
          <a:p>
            <a:pPr marL="0" indent="0">
              <a:buNone/>
            </a:pPr>
            <a:r>
              <a:rPr lang="de-DE" dirty="0" smtClean="0"/>
              <a:t>Erholung (</a:t>
            </a:r>
            <a:r>
              <a:rPr lang="de-DE" dirty="0" smtClean="0">
                <a:solidFill>
                  <a:schemeClr val="accent6">
                    <a:lumMod val="75000"/>
                  </a:schemeClr>
                </a:solidFill>
              </a:rPr>
              <a:t>erfüllt</a:t>
            </a:r>
            <a:r>
              <a:rPr lang="de-DE" dirty="0" smtClean="0"/>
              <a:t>)</a:t>
            </a:r>
          </a:p>
          <a:p>
            <a:pPr marL="0" indent="0">
              <a:buNone/>
            </a:pPr>
            <a:r>
              <a:rPr lang="de-DE" dirty="0" smtClean="0"/>
              <a:t>Selbstwirksamkeit (</a:t>
            </a:r>
            <a:r>
              <a:rPr lang="de-DE" dirty="0" smtClean="0">
                <a:solidFill>
                  <a:schemeClr val="accent6">
                    <a:lumMod val="75000"/>
                  </a:schemeClr>
                </a:solidFill>
              </a:rPr>
              <a:t>erfüllt</a:t>
            </a:r>
            <a:r>
              <a:rPr lang="de-DE" dirty="0" smtClean="0"/>
              <a:t>)</a:t>
            </a:r>
          </a:p>
          <a:p>
            <a:pPr marL="0" indent="0">
              <a:buNone/>
            </a:pPr>
            <a:r>
              <a:rPr lang="de-DE" dirty="0" smtClean="0"/>
              <a:t>materielle Sicherheit (</a:t>
            </a:r>
            <a:r>
              <a:rPr lang="de-DE" dirty="0" smtClean="0">
                <a:solidFill>
                  <a:schemeClr val="accent6">
                    <a:lumMod val="75000"/>
                  </a:schemeClr>
                </a:solidFill>
              </a:rPr>
              <a:t>erfüllt</a:t>
            </a:r>
            <a:r>
              <a:rPr lang="de-DE" dirty="0" smtClean="0"/>
              <a:t>)</a:t>
            </a:r>
            <a:endParaRPr lang="de-DE" dirty="0"/>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dirty="0"/>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40</a:t>
            </a:fld>
            <a:endParaRPr lang="de-DE"/>
          </a:p>
        </p:txBody>
      </p:sp>
    </p:spTree>
    <p:extLst>
      <p:ext uri="{BB962C8B-B14F-4D97-AF65-F5344CB8AC3E}">
        <p14:creationId xmlns:p14="http://schemas.microsoft.com/office/powerpoint/2010/main" val="280785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Welches Bedürfnis ist </a:t>
            </a:r>
            <a:r>
              <a:rPr lang="de-DE" dirty="0" err="1" smtClean="0"/>
              <a:t>un</a:t>
            </a:r>
            <a:r>
              <a:rPr lang="de-DE" dirty="0" smtClean="0"/>
              <a:t>/erfüllt?</a:t>
            </a:r>
            <a:endParaRPr lang="de-DE" dirty="0"/>
          </a:p>
        </p:txBody>
      </p:sp>
      <p:sp>
        <p:nvSpPr>
          <p:cNvPr id="4" name="Inhaltsplatzhalter 3"/>
          <p:cNvSpPr>
            <a:spLocks noGrp="1"/>
          </p:cNvSpPr>
          <p:nvPr>
            <p:ph idx="1"/>
          </p:nvPr>
        </p:nvSpPr>
        <p:spPr/>
        <p:txBody>
          <a:bodyPr/>
          <a:lstStyle/>
          <a:p>
            <a:r>
              <a:rPr lang="de-DE" dirty="0" smtClean="0"/>
              <a:t>Welches Bedürfnis ist bei Ihnen gerade </a:t>
            </a:r>
            <a:r>
              <a:rPr lang="de-DE" b="1" dirty="0" smtClean="0">
                <a:solidFill>
                  <a:schemeClr val="accent6">
                    <a:lumMod val="75000"/>
                  </a:schemeClr>
                </a:solidFill>
              </a:rPr>
              <a:t>unerfüllt</a:t>
            </a:r>
            <a:r>
              <a:rPr lang="de-DE" dirty="0" smtClean="0"/>
              <a:t>?</a:t>
            </a:r>
          </a:p>
          <a:p>
            <a:r>
              <a:rPr lang="de-DE" dirty="0" smtClean="0"/>
              <a:t>Welche echten Gefühle löst das in Ihnen aus?</a:t>
            </a:r>
          </a:p>
          <a:p>
            <a:endParaRPr lang="de-DE" dirty="0" smtClean="0"/>
          </a:p>
          <a:p>
            <a:r>
              <a:rPr lang="de-DE" dirty="0"/>
              <a:t>Welches Bedürfnis ist bei Ihnen gerade </a:t>
            </a:r>
            <a:r>
              <a:rPr lang="de-DE" b="1" dirty="0" smtClean="0">
                <a:solidFill>
                  <a:schemeClr val="accent6">
                    <a:lumMod val="75000"/>
                  </a:schemeClr>
                </a:solidFill>
              </a:rPr>
              <a:t>erfüllt</a:t>
            </a:r>
            <a:r>
              <a:rPr lang="de-DE" dirty="0"/>
              <a:t>?</a:t>
            </a:r>
          </a:p>
          <a:p>
            <a:r>
              <a:rPr lang="de-DE" dirty="0"/>
              <a:t>Welche echten Gefühle löst das in Ihnen aus?</a:t>
            </a:r>
          </a:p>
          <a:p>
            <a:endParaRPr lang="de-DE" dirty="0" smtClean="0"/>
          </a:p>
          <a:p>
            <a:r>
              <a:rPr lang="de-DE" dirty="0" smtClean="0"/>
              <a:t>Tauschen Sie sich in der Gruppe darüber aus.</a:t>
            </a:r>
            <a:endParaRPr lang="de-DE" dirty="0"/>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dirty="0"/>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41</a:t>
            </a:fld>
            <a:endParaRPr lang="de-DE"/>
          </a:p>
        </p:txBody>
      </p:sp>
    </p:spTree>
    <p:extLst>
      <p:ext uri="{BB962C8B-B14F-4D97-AF65-F5344CB8AC3E}">
        <p14:creationId xmlns:p14="http://schemas.microsoft.com/office/powerpoint/2010/main" val="241718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Vorwürfe verwandeln</a:t>
            </a:r>
            <a:endParaRPr lang="de-DE" dirty="0"/>
          </a:p>
        </p:txBody>
      </p:sp>
      <p:sp>
        <p:nvSpPr>
          <p:cNvPr id="3" name="Inhaltsplatzhalter 2"/>
          <p:cNvSpPr>
            <a:spLocks noGrp="1"/>
          </p:cNvSpPr>
          <p:nvPr>
            <p:ph idx="1"/>
          </p:nvPr>
        </p:nvSpPr>
        <p:spPr/>
        <p:txBody>
          <a:bodyPr>
            <a:normAutofit/>
          </a:bodyPr>
          <a:lstStyle/>
          <a:p>
            <a:pPr marL="0" indent="0" algn="ctr">
              <a:buNone/>
            </a:pPr>
            <a:r>
              <a:rPr lang="de-DE" sz="4000" dirty="0" smtClean="0"/>
              <a:t>Arbeitsblatt</a:t>
            </a:r>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42</a:t>
            </a:fld>
            <a:endParaRPr lang="de-DE"/>
          </a:p>
        </p:txBody>
      </p:sp>
      <p:sp>
        <p:nvSpPr>
          <p:cNvPr id="16" name="Ellipse 15">
            <a:hlinkClick r:id="rId3">
              <a:snd r:embed="rId2" name="whoosh.wav"/>
            </a:hlinkClick>
            <a:hlinkHover r:id="" action="ppaction://noaction">
              <a:snd r:embed="rId4" name="chimes.wav"/>
            </a:hlinkHover>
          </p:cNvPr>
          <p:cNvSpPr/>
          <p:nvPr/>
        </p:nvSpPr>
        <p:spPr>
          <a:xfrm>
            <a:off x="5376000" y="4001294"/>
            <a:ext cx="1440000" cy="1440000"/>
          </a:xfrm>
          <a:prstGeom prst="ellipse">
            <a:avLst/>
          </a:prstGeom>
          <a:blipFill>
            <a:blip r:embed="rId5"/>
            <a:srcRect/>
            <a:stretch>
              <a:fillRect/>
            </a:stretch>
          </a:blipFill>
          <a:ln w="25400">
            <a:solidFill>
              <a:schemeClr val="accent6">
                <a:lumMod val="75000"/>
              </a:schemeClr>
            </a:solidFill>
          </a:ln>
          <a:effectLst>
            <a:glow rad="228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499732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Bedürfnis vs. Strategie</a:t>
            </a:r>
            <a:endParaRPr lang="de-DE" dirty="0"/>
          </a:p>
        </p:txBody>
      </p:sp>
      <p:sp>
        <p:nvSpPr>
          <p:cNvPr id="4" name="Inhaltsplatzhalter 3"/>
          <p:cNvSpPr>
            <a:spLocks noGrp="1"/>
          </p:cNvSpPr>
          <p:nvPr>
            <p:ph idx="1"/>
          </p:nvPr>
        </p:nvSpPr>
        <p:spPr/>
        <p:txBody>
          <a:bodyPr>
            <a:normAutofit fontScale="92500" lnSpcReduction="10000"/>
          </a:bodyPr>
          <a:lstStyle/>
          <a:p>
            <a:pPr marL="0" indent="0">
              <a:buNone/>
            </a:pPr>
            <a:r>
              <a:rPr lang="de-DE" b="1" dirty="0" smtClean="0"/>
              <a:t>Bedürfnis:</a:t>
            </a:r>
            <a:r>
              <a:rPr lang="de-DE" dirty="0" smtClean="0"/>
              <a:t/>
            </a:r>
            <a:br>
              <a:rPr lang="de-DE" dirty="0" smtClean="0"/>
            </a:br>
            <a:r>
              <a:rPr lang="de-DE" dirty="0" smtClean="0"/>
              <a:t>verschiedene Möglichkeiten der Erfüllung</a:t>
            </a:r>
          </a:p>
          <a:p>
            <a:r>
              <a:rPr lang="de-DE" i="1" dirty="0" smtClean="0"/>
              <a:t>Wärme</a:t>
            </a:r>
          </a:p>
          <a:p>
            <a:pPr marL="0" indent="0">
              <a:buNone/>
            </a:pPr>
            <a:r>
              <a:rPr lang="de-DE" b="1" dirty="0" smtClean="0"/>
              <a:t>Strategie:</a:t>
            </a:r>
            <a:r>
              <a:rPr lang="de-DE" dirty="0" smtClean="0"/>
              <a:t/>
            </a:r>
            <a:br>
              <a:rPr lang="de-DE" dirty="0" smtClean="0"/>
            </a:br>
            <a:r>
              <a:rPr lang="de-DE" dirty="0" smtClean="0"/>
              <a:t>konkrete </a:t>
            </a:r>
            <a:r>
              <a:rPr lang="de-DE" dirty="0"/>
              <a:t>M</a:t>
            </a:r>
            <a:r>
              <a:rPr lang="de-DE" dirty="0" smtClean="0"/>
              <a:t>öglichkeit zur Erfüllung des Bedürfnisses</a:t>
            </a:r>
          </a:p>
          <a:p>
            <a:r>
              <a:rPr lang="de-DE" i="1" dirty="0" smtClean="0"/>
              <a:t>dickere Kleidung</a:t>
            </a:r>
          </a:p>
          <a:p>
            <a:r>
              <a:rPr lang="de-DE" i="1" dirty="0" smtClean="0"/>
              <a:t>Heizung</a:t>
            </a:r>
          </a:p>
          <a:p>
            <a:r>
              <a:rPr lang="de-DE" i="1" dirty="0" smtClean="0"/>
              <a:t>Sauna</a:t>
            </a:r>
          </a:p>
          <a:p>
            <a:r>
              <a:rPr lang="de-DE" i="1" dirty="0" smtClean="0"/>
              <a:t>heißes Bad</a:t>
            </a:r>
          </a:p>
          <a:p>
            <a:r>
              <a:rPr lang="de-DE" i="1" dirty="0" smtClean="0"/>
              <a:t>Heizdecke</a:t>
            </a:r>
            <a:endParaRPr lang="de-DE" i="1" dirty="0"/>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dirty="0"/>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43</a:t>
            </a:fld>
            <a:endParaRPr lang="de-DE"/>
          </a:p>
        </p:txBody>
      </p:sp>
    </p:spTree>
    <p:extLst>
      <p:ext uri="{BB962C8B-B14F-4D97-AF65-F5344CB8AC3E}">
        <p14:creationId xmlns:p14="http://schemas.microsoft.com/office/powerpoint/2010/main" val="183942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Strategien erkennen</a:t>
            </a:r>
            <a:endParaRPr lang="de-DE" dirty="0"/>
          </a:p>
        </p:txBody>
      </p:sp>
      <p:sp>
        <p:nvSpPr>
          <p:cNvPr id="3" name="Inhaltsplatzhalter 2"/>
          <p:cNvSpPr>
            <a:spLocks noGrp="1"/>
          </p:cNvSpPr>
          <p:nvPr>
            <p:ph idx="1"/>
          </p:nvPr>
        </p:nvSpPr>
        <p:spPr/>
        <p:txBody>
          <a:bodyPr>
            <a:normAutofit/>
          </a:bodyPr>
          <a:lstStyle/>
          <a:p>
            <a:pPr marL="0" indent="0" algn="ctr">
              <a:buNone/>
            </a:pPr>
            <a:r>
              <a:rPr lang="de-DE" sz="4000" dirty="0" smtClean="0"/>
              <a:t>Arbeitsblatt</a:t>
            </a:r>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44</a:t>
            </a:fld>
            <a:endParaRPr lang="de-DE"/>
          </a:p>
        </p:txBody>
      </p:sp>
      <p:sp>
        <p:nvSpPr>
          <p:cNvPr id="16" name="Ellipse 15">
            <a:hlinkClick r:id="rId3">
              <a:snd r:embed="rId2" name="whoosh.wav"/>
            </a:hlinkClick>
            <a:hlinkHover r:id="" action="ppaction://noaction">
              <a:snd r:embed="rId4" name="chimes.wav"/>
            </a:hlinkHover>
          </p:cNvPr>
          <p:cNvSpPr/>
          <p:nvPr/>
        </p:nvSpPr>
        <p:spPr>
          <a:xfrm>
            <a:off x="5376000" y="4001294"/>
            <a:ext cx="1440000" cy="1440000"/>
          </a:xfrm>
          <a:prstGeom prst="ellipse">
            <a:avLst/>
          </a:prstGeom>
          <a:blipFill>
            <a:blip r:embed="rId5"/>
            <a:srcRect/>
            <a:stretch>
              <a:fillRect/>
            </a:stretch>
          </a:blipFill>
          <a:ln w="25400">
            <a:solidFill>
              <a:schemeClr val="accent6">
                <a:lumMod val="75000"/>
              </a:schemeClr>
            </a:solidFill>
          </a:ln>
          <a:effectLst>
            <a:glow rad="228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357931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Bitte</a:t>
            </a:r>
            <a:endParaRPr lang="de-DE" dirty="0"/>
          </a:p>
        </p:txBody>
      </p:sp>
      <p:sp>
        <p:nvSpPr>
          <p:cNvPr id="4" name="Inhaltsplatzhalter 3"/>
          <p:cNvSpPr>
            <a:spLocks noGrp="1"/>
          </p:cNvSpPr>
          <p:nvPr>
            <p:ph idx="1"/>
          </p:nvPr>
        </p:nvSpPr>
        <p:spPr/>
        <p:txBody>
          <a:bodyPr>
            <a:normAutofit/>
          </a:bodyPr>
          <a:lstStyle/>
          <a:p>
            <a:pPr marL="0" indent="0">
              <a:buNone/>
            </a:pPr>
            <a:r>
              <a:rPr lang="de-DE" sz="4000" dirty="0" smtClean="0"/>
              <a:t>ergebnisoffen</a:t>
            </a:r>
          </a:p>
          <a:p>
            <a:r>
              <a:rPr lang="de-DE" sz="4000" dirty="0" smtClean="0"/>
              <a:t>auch ein „Nein“ wird akzeptiert</a:t>
            </a:r>
          </a:p>
          <a:p>
            <a:r>
              <a:rPr lang="de-DE" sz="4000" dirty="0" smtClean="0"/>
              <a:t>keine Forderung</a:t>
            </a:r>
          </a:p>
          <a:p>
            <a:r>
              <a:rPr lang="de-DE" sz="4000" dirty="0" smtClean="0"/>
              <a:t>Lautstärke und Tonfall sind entscheidend</a:t>
            </a:r>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dirty="0"/>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45</a:t>
            </a:fld>
            <a:endParaRPr lang="de-DE"/>
          </a:p>
        </p:txBody>
      </p:sp>
    </p:spTree>
    <p:extLst>
      <p:ext uri="{BB962C8B-B14F-4D97-AF65-F5344CB8AC3E}">
        <p14:creationId xmlns:p14="http://schemas.microsoft.com/office/powerpoint/2010/main" val="306268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Bitte</a:t>
            </a:r>
            <a:endParaRPr lang="de-DE" dirty="0"/>
          </a:p>
        </p:txBody>
      </p:sp>
      <p:sp>
        <p:nvSpPr>
          <p:cNvPr id="4" name="Inhaltsplatzhalter 3"/>
          <p:cNvSpPr>
            <a:spLocks noGrp="1"/>
          </p:cNvSpPr>
          <p:nvPr>
            <p:ph idx="1"/>
          </p:nvPr>
        </p:nvSpPr>
        <p:spPr/>
        <p:txBody>
          <a:bodyPr>
            <a:normAutofit/>
          </a:bodyPr>
          <a:lstStyle/>
          <a:p>
            <a:pPr marL="0" indent="0">
              <a:buNone/>
            </a:pPr>
            <a:r>
              <a:rPr lang="de-DE" sz="4000" dirty="0" smtClean="0"/>
              <a:t>konkret und erfüllbar</a:t>
            </a:r>
          </a:p>
          <a:p>
            <a:r>
              <a:rPr lang="de-DE" sz="4000" dirty="0" smtClean="0">
                <a:solidFill>
                  <a:srgbClr val="FF0000"/>
                </a:solidFill>
              </a:rPr>
              <a:t>„Sei bitte rücksichtsvoller.“</a:t>
            </a:r>
          </a:p>
          <a:p>
            <a:r>
              <a:rPr lang="de-DE" sz="4000" dirty="0" smtClean="0">
                <a:solidFill>
                  <a:srgbClr val="00B050"/>
                </a:solidFill>
              </a:rPr>
              <a:t>„Stelle die </a:t>
            </a:r>
            <a:r>
              <a:rPr lang="de-DE" sz="4000" dirty="0">
                <a:solidFill>
                  <a:srgbClr val="00B050"/>
                </a:solidFill>
              </a:rPr>
              <a:t>M</a:t>
            </a:r>
            <a:r>
              <a:rPr lang="de-DE" sz="4000" dirty="0" smtClean="0">
                <a:solidFill>
                  <a:srgbClr val="00B050"/>
                </a:solidFill>
              </a:rPr>
              <a:t>usik bitte leiser.“</a:t>
            </a:r>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dirty="0"/>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46</a:t>
            </a:fld>
            <a:endParaRPr lang="de-DE"/>
          </a:p>
        </p:txBody>
      </p:sp>
    </p:spTree>
    <p:extLst>
      <p:ext uri="{BB962C8B-B14F-4D97-AF65-F5344CB8AC3E}">
        <p14:creationId xmlns:p14="http://schemas.microsoft.com/office/powerpoint/2010/main" val="353361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Bitte</a:t>
            </a:r>
            <a:endParaRPr lang="de-DE" dirty="0"/>
          </a:p>
        </p:txBody>
      </p:sp>
      <p:sp>
        <p:nvSpPr>
          <p:cNvPr id="4" name="Inhaltsplatzhalter 3"/>
          <p:cNvSpPr>
            <a:spLocks noGrp="1"/>
          </p:cNvSpPr>
          <p:nvPr>
            <p:ph idx="1"/>
          </p:nvPr>
        </p:nvSpPr>
        <p:spPr/>
        <p:txBody>
          <a:bodyPr>
            <a:normAutofit/>
          </a:bodyPr>
          <a:lstStyle/>
          <a:p>
            <a:pPr marL="0" indent="0">
              <a:buNone/>
            </a:pPr>
            <a:r>
              <a:rPr lang="de-DE" sz="4000" dirty="0" smtClean="0"/>
              <a:t>positiv formuliert</a:t>
            </a:r>
          </a:p>
          <a:p>
            <a:r>
              <a:rPr lang="de-DE" sz="4000" dirty="0" smtClean="0">
                <a:solidFill>
                  <a:srgbClr val="FF0000"/>
                </a:solidFill>
              </a:rPr>
              <a:t>„Sei bitte nicht so laut.“</a:t>
            </a:r>
          </a:p>
          <a:p>
            <a:r>
              <a:rPr lang="de-DE" sz="4000" dirty="0">
                <a:solidFill>
                  <a:srgbClr val="00B050"/>
                </a:solidFill>
              </a:rPr>
              <a:t>„Stelle die Musik bitte leiser.“</a:t>
            </a:r>
            <a:endParaRPr lang="de-DE" sz="4000" dirty="0"/>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dirty="0"/>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47</a:t>
            </a:fld>
            <a:endParaRPr lang="de-DE"/>
          </a:p>
        </p:txBody>
      </p:sp>
    </p:spTree>
    <p:extLst>
      <p:ext uri="{BB962C8B-B14F-4D97-AF65-F5344CB8AC3E}">
        <p14:creationId xmlns:p14="http://schemas.microsoft.com/office/powerpoint/2010/main" val="256740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Bitte</a:t>
            </a:r>
            <a:endParaRPr lang="de-DE" dirty="0"/>
          </a:p>
        </p:txBody>
      </p:sp>
      <p:sp>
        <p:nvSpPr>
          <p:cNvPr id="4" name="Inhaltsplatzhalter 3"/>
          <p:cNvSpPr>
            <a:spLocks noGrp="1"/>
          </p:cNvSpPr>
          <p:nvPr>
            <p:ph idx="1"/>
          </p:nvPr>
        </p:nvSpPr>
        <p:spPr/>
        <p:txBody>
          <a:bodyPr>
            <a:normAutofit/>
          </a:bodyPr>
          <a:lstStyle/>
          <a:p>
            <a:r>
              <a:rPr lang="de-DE" sz="4000" dirty="0" smtClean="0"/>
              <a:t>an andere</a:t>
            </a:r>
          </a:p>
          <a:p>
            <a:r>
              <a:rPr lang="de-DE" sz="4000" dirty="0" smtClean="0"/>
              <a:t>an uns selbst</a:t>
            </a:r>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dirty="0"/>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48</a:t>
            </a:fld>
            <a:endParaRPr lang="de-DE"/>
          </a:p>
        </p:txBody>
      </p:sp>
    </p:spTree>
    <p:extLst>
      <p:ext uri="{BB962C8B-B14F-4D97-AF65-F5344CB8AC3E}">
        <p14:creationId xmlns:p14="http://schemas.microsoft.com/office/powerpoint/2010/main" val="259605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3 Arten der Bitte</a:t>
            </a:r>
            <a:endParaRPr lang="de-DE" dirty="0"/>
          </a:p>
        </p:txBody>
      </p:sp>
      <p:sp>
        <p:nvSpPr>
          <p:cNvPr id="4" name="Inhaltsplatzhalter 3"/>
          <p:cNvSpPr>
            <a:spLocks noGrp="1"/>
          </p:cNvSpPr>
          <p:nvPr>
            <p:ph idx="1"/>
          </p:nvPr>
        </p:nvSpPr>
        <p:spPr/>
        <p:txBody>
          <a:bodyPr>
            <a:normAutofit/>
          </a:bodyPr>
          <a:lstStyle/>
          <a:p>
            <a:pPr marL="0" indent="0">
              <a:buNone/>
            </a:pPr>
            <a:r>
              <a:rPr lang="de-DE" sz="4000" dirty="0" smtClean="0"/>
              <a:t>Handlungsbitte</a:t>
            </a:r>
          </a:p>
          <a:p>
            <a:r>
              <a:rPr lang="de-DE" sz="4000" dirty="0" smtClean="0"/>
              <a:t>„Räumst du bitte deine Schuhe ins Regal?“</a:t>
            </a:r>
          </a:p>
          <a:p>
            <a:pPr marL="0" indent="0">
              <a:buNone/>
            </a:pPr>
            <a:r>
              <a:rPr lang="de-DE" sz="4000" dirty="0" smtClean="0"/>
              <a:t>Beziehungsbitte</a:t>
            </a:r>
          </a:p>
          <a:p>
            <a:r>
              <a:rPr lang="de-DE" sz="4000" dirty="0" smtClean="0"/>
              <a:t>„Wie geht es dir damit?“</a:t>
            </a:r>
          </a:p>
          <a:p>
            <a:pPr marL="0" indent="0">
              <a:buNone/>
            </a:pPr>
            <a:r>
              <a:rPr lang="de-DE" sz="4000" dirty="0" smtClean="0"/>
              <a:t>Verständnisbitte</a:t>
            </a:r>
          </a:p>
          <a:p>
            <a:r>
              <a:rPr lang="de-DE" sz="4000" dirty="0" smtClean="0"/>
              <a:t>„Was hast du verstanden?“</a:t>
            </a:r>
            <a:endParaRPr lang="de-DE" sz="4000" dirty="0"/>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dirty="0"/>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49</a:t>
            </a:fld>
            <a:endParaRPr lang="de-DE"/>
          </a:p>
        </p:txBody>
      </p:sp>
    </p:spTree>
    <p:extLst>
      <p:ext uri="{BB962C8B-B14F-4D97-AF65-F5344CB8AC3E}">
        <p14:creationId xmlns:p14="http://schemas.microsoft.com/office/powerpoint/2010/main" val="37428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Was ist „Gewaltfreie Kommunikation“ (GFK)?</a:t>
            </a:r>
            <a:endParaRPr lang="de-DE" dirty="0"/>
          </a:p>
        </p:txBody>
      </p:sp>
      <p:sp>
        <p:nvSpPr>
          <p:cNvPr id="3" name="Inhaltsplatzhalter 2"/>
          <p:cNvSpPr>
            <a:spLocks noGrp="1"/>
          </p:cNvSpPr>
          <p:nvPr>
            <p:ph idx="1"/>
          </p:nvPr>
        </p:nvSpPr>
        <p:spPr/>
        <p:txBody>
          <a:bodyPr>
            <a:normAutofit/>
          </a:bodyPr>
          <a:lstStyle/>
          <a:p>
            <a:r>
              <a:rPr lang="de-DE" sz="4000" dirty="0" smtClean="0"/>
              <a:t>Konzept, das darauf abzielt, Konflikte friedlich zu lösen und die Verbindung zu Mitmenschen zu vertiefen</a:t>
            </a:r>
          </a:p>
          <a:p>
            <a:r>
              <a:rPr lang="de-DE" sz="4000" dirty="0" smtClean="0"/>
              <a:t>Entwicklung in den 1960er Jahren</a:t>
            </a:r>
          </a:p>
          <a:p>
            <a:r>
              <a:rPr lang="de-DE" sz="4000" dirty="0" smtClean="0"/>
              <a:t>Marshall B. Rosenberg (1934–2015)</a:t>
            </a:r>
            <a:endParaRPr lang="de-DE" sz="4000" dirty="0"/>
          </a:p>
        </p:txBody>
      </p:sp>
      <p:sp>
        <p:nvSpPr>
          <p:cNvPr id="7" name="Datumsplatzhalter 6"/>
          <p:cNvSpPr>
            <a:spLocks noGrp="1"/>
          </p:cNvSpPr>
          <p:nvPr>
            <p:ph type="dt" sz="half" idx="10"/>
          </p:nvPr>
        </p:nvSpPr>
        <p:spPr/>
        <p:txBody>
          <a:bodyPr/>
          <a:lstStyle/>
          <a:p>
            <a:fld id="{EC5F3097-602A-45AF-A420-98B385FB3E7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5</a:t>
            </a:fld>
            <a:endParaRPr lang="de-DE"/>
          </a:p>
        </p:txBody>
      </p:sp>
    </p:spTree>
    <p:extLst>
      <p:ext uri="{BB962C8B-B14F-4D97-AF65-F5344CB8AC3E}">
        <p14:creationId xmlns:p14="http://schemas.microsoft.com/office/powerpoint/2010/main" val="176960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Bitten formulieren</a:t>
            </a:r>
            <a:endParaRPr lang="de-DE" dirty="0"/>
          </a:p>
        </p:txBody>
      </p:sp>
      <p:sp>
        <p:nvSpPr>
          <p:cNvPr id="3" name="Inhaltsplatzhalter 2"/>
          <p:cNvSpPr>
            <a:spLocks noGrp="1"/>
          </p:cNvSpPr>
          <p:nvPr>
            <p:ph idx="1"/>
          </p:nvPr>
        </p:nvSpPr>
        <p:spPr/>
        <p:txBody>
          <a:bodyPr>
            <a:normAutofit/>
          </a:bodyPr>
          <a:lstStyle/>
          <a:p>
            <a:pPr marL="0" indent="0" algn="ctr">
              <a:buNone/>
            </a:pPr>
            <a:r>
              <a:rPr lang="de-DE" sz="4000" dirty="0" smtClean="0"/>
              <a:t>Arbeitsblatt</a:t>
            </a:r>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50</a:t>
            </a:fld>
            <a:endParaRPr lang="de-DE"/>
          </a:p>
        </p:txBody>
      </p:sp>
      <p:sp>
        <p:nvSpPr>
          <p:cNvPr id="16" name="Ellipse 15">
            <a:hlinkClick r:id="rId3">
              <a:snd r:embed="rId2" name="whoosh.wav"/>
            </a:hlinkClick>
            <a:hlinkHover r:id="" action="ppaction://noaction">
              <a:snd r:embed="rId4" name="chimes.wav"/>
            </a:hlinkHover>
          </p:cNvPr>
          <p:cNvSpPr/>
          <p:nvPr/>
        </p:nvSpPr>
        <p:spPr>
          <a:xfrm>
            <a:off x="5376000" y="4001294"/>
            <a:ext cx="1440000" cy="1440000"/>
          </a:xfrm>
          <a:prstGeom prst="ellipse">
            <a:avLst/>
          </a:prstGeom>
          <a:blipFill>
            <a:blip r:embed="rId5"/>
            <a:srcRect/>
            <a:stretch>
              <a:fillRect/>
            </a:stretch>
          </a:blipFill>
          <a:ln w="25400">
            <a:solidFill>
              <a:schemeClr val="accent6">
                <a:lumMod val="75000"/>
              </a:schemeClr>
            </a:solidFill>
          </a:ln>
          <a:effectLst>
            <a:glow rad="228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944370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Aktives Zuhören</a:t>
            </a:r>
            <a:endParaRPr lang="de-DE" dirty="0"/>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dirty="0"/>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51</a:t>
            </a:fld>
            <a:endParaRPr lang="de-DE"/>
          </a:p>
        </p:txBody>
      </p:sp>
      <p:pic>
        <p:nvPicPr>
          <p:cNvPr id="6" name="Inhaltsplatzhalter 5"/>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92065" y="778668"/>
            <a:ext cx="5807869" cy="5807869"/>
          </a:xfrm>
        </p:spPr>
      </p:pic>
    </p:spTree>
    <p:extLst>
      <p:ext uri="{BB962C8B-B14F-4D97-AF65-F5344CB8AC3E}">
        <p14:creationId xmlns:p14="http://schemas.microsoft.com/office/powerpoint/2010/main" val="165637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Aktives Zuhören</a:t>
            </a:r>
            <a:endParaRPr lang="de-DE" dirty="0"/>
          </a:p>
        </p:txBody>
      </p:sp>
      <p:sp>
        <p:nvSpPr>
          <p:cNvPr id="4" name="Inhaltsplatzhalter 3"/>
          <p:cNvSpPr>
            <a:spLocks noGrp="1"/>
          </p:cNvSpPr>
          <p:nvPr>
            <p:ph idx="1"/>
          </p:nvPr>
        </p:nvSpPr>
        <p:spPr/>
        <p:txBody>
          <a:bodyPr>
            <a:normAutofit/>
          </a:bodyPr>
          <a:lstStyle/>
          <a:p>
            <a:r>
              <a:rPr lang="de-DE" sz="4000" dirty="0" smtClean="0"/>
              <a:t>ausreden lassen</a:t>
            </a:r>
          </a:p>
          <a:p>
            <a:r>
              <a:rPr lang="de-DE" sz="4000" dirty="0" smtClean="0"/>
              <a:t>Gesten und „Soziales Grunzen“</a:t>
            </a:r>
          </a:p>
          <a:p>
            <a:pPr lvl="1"/>
            <a:r>
              <a:rPr lang="de-DE" sz="3600" dirty="0" smtClean="0"/>
              <a:t>Nicken / Lächeln</a:t>
            </a:r>
          </a:p>
          <a:p>
            <a:pPr lvl="1"/>
            <a:r>
              <a:rPr lang="de-DE" sz="3600" dirty="0" smtClean="0"/>
              <a:t>„</a:t>
            </a:r>
            <a:r>
              <a:rPr lang="de-DE" sz="3600" dirty="0"/>
              <a:t>H</a:t>
            </a:r>
            <a:r>
              <a:rPr lang="de-DE" sz="3600" dirty="0" smtClean="0"/>
              <a:t>mm...“ / „Ja.“ / „Oh!“ / „Verstehe.“</a:t>
            </a:r>
          </a:p>
          <a:p>
            <a:r>
              <a:rPr lang="de-DE" sz="4000" dirty="0" smtClean="0"/>
              <a:t>Inhalt klären (paraphrasieren)</a:t>
            </a:r>
          </a:p>
          <a:p>
            <a:r>
              <a:rPr lang="de-DE" sz="4000" dirty="0" smtClean="0"/>
              <a:t>echte Empathie zeigen (verbalisieren)</a:t>
            </a:r>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dirty="0"/>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52</a:t>
            </a:fld>
            <a:endParaRPr lang="de-DE"/>
          </a:p>
        </p:txBody>
      </p:sp>
    </p:spTree>
    <p:extLst>
      <p:ext uri="{BB962C8B-B14F-4D97-AF65-F5344CB8AC3E}">
        <p14:creationId xmlns:p14="http://schemas.microsoft.com/office/powerpoint/2010/main" val="343630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Paraphrasieren</a:t>
            </a:r>
            <a:endParaRPr lang="de-DE" dirty="0"/>
          </a:p>
        </p:txBody>
      </p:sp>
      <p:sp>
        <p:nvSpPr>
          <p:cNvPr id="4" name="Inhaltsplatzhalter 3"/>
          <p:cNvSpPr>
            <a:spLocks noGrp="1"/>
          </p:cNvSpPr>
          <p:nvPr>
            <p:ph idx="1"/>
          </p:nvPr>
        </p:nvSpPr>
        <p:spPr/>
        <p:txBody>
          <a:bodyPr>
            <a:normAutofit/>
          </a:bodyPr>
          <a:lstStyle/>
          <a:p>
            <a:pPr marL="0" indent="0">
              <a:buNone/>
            </a:pPr>
            <a:r>
              <a:rPr lang="de-DE" sz="4000" dirty="0" smtClean="0"/>
              <a:t>Das Gesagte in eigenen Worten wiederholen, um Missverständnisse zu verhindern</a:t>
            </a:r>
          </a:p>
          <a:p>
            <a:r>
              <a:rPr lang="de-DE" sz="3000" dirty="0"/>
              <a:t>„Das neue Software-Update macht alles nur komplizierter. Ich brauche jetzt doppelt so lange für die Dateneingabe</a:t>
            </a:r>
            <a:r>
              <a:rPr lang="de-DE" sz="3000" dirty="0" smtClean="0"/>
              <a:t>.“</a:t>
            </a:r>
          </a:p>
          <a:p>
            <a:r>
              <a:rPr lang="de-DE" sz="3000" dirty="0"/>
              <a:t>„Wenn ich dich richtig verstehe, führt die neue Benutzeroberfläche dazu, dass deine Arbeitsprozesse momentan deutlich länger dauern.“</a:t>
            </a:r>
            <a:endParaRPr lang="de-DE" sz="3000" dirty="0" smtClean="0"/>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dirty="0"/>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53</a:t>
            </a:fld>
            <a:endParaRPr lang="de-DE"/>
          </a:p>
        </p:txBody>
      </p:sp>
    </p:spTree>
    <p:extLst>
      <p:ext uri="{BB962C8B-B14F-4D97-AF65-F5344CB8AC3E}">
        <p14:creationId xmlns:p14="http://schemas.microsoft.com/office/powerpoint/2010/main" val="200657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Empathie</a:t>
            </a:r>
            <a:endParaRPr lang="de-DE" dirty="0"/>
          </a:p>
        </p:txBody>
      </p:sp>
      <p:sp>
        <p:nvSpPr>
          <p:cNvPr id="4" name="Inhaltsplatzhalter 3"/>
          <p:cNvSpPr>
            <a:spLocks noGrp="1"/>
          </p:cNvSpPr>
          <p:nvPr>
            <p:ph idx="1"/>
          </p:nvPr>
        </p:nvSpPr>
        <p:spPr/>
        <p:txBody>
          <a:bodyPr>
            <a:normAutofit/>
          </a:bodyPr>
          <a:lstStyle/>
          <a:p>
            <a:pPr marL="0" indent="0">
              <a:buNone/>
            </a:pPr>
            <a:r>
              <a:rPr lang="de-DE" sz="4000" dirty="0" smtClean="0"/>
              <a:t>Bereitschaft und Fähigkeit, sich in andere hineinzuversetzen</a:t>
            </a:r>
          </a:p>
          <a:p>
            <a:r>
              <a:rPr lang="de-DE" sz="4000" dirty="0" smtClean="0"/>
              <a:t>Beweggründe</a:t>
            </a:r>
          </a:p>
          <a:p>
            <a:r>
              <a:rPr lang="de-DE" sz="4000" dirty="0" smtClean="0"/>
              <a:t>Gedanken</a:t>
            </a:r>
          </a:p>
          <a:p>
            <a:r>
              <a:rPr lang="de-DE" sz="4000" dirty="0" smtClean="0"/>
              <a:t>Gefühle</a:t>
            </a:r>
          </a:p>
          <a:p>
            <a:r>
              <a:rPr lang="de-DE" sz="4000" dirty="0" smtClean="0"/>
              <a:t>Bedürfnisse</a:t>
            </a:r>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dirty="0"/>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54</a:t>
            </a:fld>
            <a:endParaRPr lang="de-DE"/>
          </a:p>
        </p:txBody>
      </p:sp>
    </p:spTree>
    <p:extLst>
      <p:ext uri="{BB962C8B-B14F-4D97-AF65-F5344CB8AC3E}">
        <p14:creationId xmlns:p14="http://schemas.microsoft.com/office/powerpoint/2010/main" val="415119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Empathie – oder nicht?</a:t>
            </a:r>
            <a:endParaRPr lang="de-DE" dirty="0"/>
          </a:p>
        </p:txBody>
      </p:sp>
      <p:sp>
        <p:nvSpPr>
          <p:cNvPr id="4" name="Inhaltsplatzhalter 3"/>
          <p:cNvSpPr>
            <a:spLocks noGrp="1"/>
          </p:cNvSpPr>
          <p:nvPr>
            <p:ph idx="1"/>
          </p:nvPr>
        </p:nvSpPr>
        <p:spPr/>
        <p:txBody>
          <a:bodyPr>
            <a:normAutofit/>
          </a:bodyPr>
          <a:lstStyle/>
          <a:p>
            <a:pPr marL="0" indent="0">
              <a:buNone/>
            </a:pPr>
            <a:r>
              <a:rPr lang="de-DE" dirty="0"/>
              <a:t>Markus hat gerade erfahren, dass seine Abteilung umstrukturiert </a:t>
            </a:r>
            <a:r>
              <a:rPr lang="de-DE" dirty="0" smtClean="0"/>
              <a:t>wird.</a:t>
            </a:r>
          </a:p>
          <a:p>
            <a:pPr marL="0" indent="0">
              <a:buNone/>
            </a:pPr>
            <a:r>
              <a:rPr lang="de-DE" dirty="0" smtClean="0"/>
              <a:t>Er </a:t>
            </a:r>
            <a:r>
              <a:rPr lang="de-DE" dirty="0"/>
              <a:t>hat große Angst, dass sein Aufgabenbereich wegrationalisiert wird oder er versetzt </a:t>
            </a:r>
            <a:r>
              <a:rPr lang="de-DE" dirty="0" smtClean="0"/>
              <a:t>wird.</a:t>
            </a:r>
          </a:p>
          <a:p>
            <a:pPr marL="0" indent="0">
              <a:buNone/>
            </a:pPr>
            <a:r>
              <a:rPr lang="de-DE" dirty="0" smtClean="0"/>
              <a:t>Er </a:t>
            </a:r>
            <a:r>
              <a:rPr lang="de-DE" dirty="0"/>
              <a:t>sagt </a:t>
            </a:r>
            <a:r>
              <a:rPr lang="de-DE" dirty="0" smtClean="0"/>
              <a:t>zu </a:t>
            </a:r>
            <a:r>
              <a:rPr lang="de-DE" dirty="0"/>
              <a:t>einem Freund:</a:t>
            </a:r>
          </a:p>
          <a:p>
            <a:pPr marL="0" indent="0">
              <a:buNone/>
            </a:pPr>
            <a:r>
              <a:rPr lang="de-DE" dirty="0"/>
              <a:t>"Ich habe echt Angst um meinen Job. Alles ist so unsicher und ich weiß nicht, ob ich in drei Monaten noch hier arbeite</a:t>
            </a:r>
            <a:r>
              <a:rPr lang="de-DE" dirty="0" smtClean="0"/>
              <a:t>."</a:t>
            </a:r>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dirty="0"/>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55</a:t>
            </a:fld>
            <a:endParaRPr lang="de-DE"/>
          </a:p>
        </p:txBody>
      </p:sp>
    </p:spTree>
    <p:extLst>
      <p:ext uri="{BB962C8B-B14F-4D97-AF65-F5344CB8AC3E}">
        <p14:creationId xmlns:p14="http://schemas.microsoft.com/office/powerpoint/2010/main" val="208072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Empathie – oder nicht?</a:t>
            </a:r>
            <a:endParaRPr lang="de-DE" dirty="0"/>
          </a:p>
        </p:txBody>
      </p:sp>
      <p:sp>
        <p:nvSpPr>
          <p:cNvPr id="4" name="Inhaltsplatzhalter 3"/>
          <p:cNvSpPr>
            <a:spLocks noGrp="1"/>
          </p:cNvSpPr>
          <p:nvPr>
            <p:ph idx="1"/>
          </p:nvPr>
        </p:nvSpPr>
        <p:spPr/>
        <p:txBody>
          <a:bodyPr>
            <a:normAutofit/>
          </a:bodyPr>
          <a:lstStyle/>
          <a:p>
            <a:pPr marL="0" indent="0">
              <a:buNone/>
            </a:pPr>
            <a:r>
              <a:rPr lang="de-DE" sz="4000" dirty="0" smtClean="0"/>
              <a:t>trösten / relativieren / bagatellisieren</a:t>
            </a:r>
          </a:p>
          <a:p>
            <a:pPr marL="0" indent="0">
              <a:buNone/>
            </a:pPr>
            <a:r>
              <a:rPr lang="de-DE" dirty="0"/>
              <a:t>„Ach, das wird schon! Du hast doch super Qualifikationen. Außerdem haben andere Firmen gerade viel größere Probleme</a:t>
            </a:r>
            <a:r>
              <a:rPr lang="de-DE" dirty="0" smtClean="0"/>
              <a:t>.“</a:t>
            </a:r>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dirty="0"/>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56</a:t>
            </a:fld>
            <a:endParaRPr lang="de-DE"/>
          </a:p>
        </p:txBody>
      </p:sp>
    </p:spTree>
    <p:extLst>
      <p:ext uri="{BB962C8B-B14F-4D97-AF65-F5344CB8AC3E}">
        <p14:creationId xmlns:p14="http://schemas.microsoft.com/office/powerpoint/2010/main" val="6581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Empathie – oder nicht?</a:t>
            </a:r>
            <a:endParaRPr lang="de-DE" dirty="0"/>
          </a:p>
        </p:txBody>
      </p:sp>
      <p:sp>
        <p:nvSpPr>
          <p:cNvPr id="4" name="Inhaltsplatzhalter 3"/>
          <p:cNvSpPr>
            <a:spLocks noGrp="1"/>
          </p:cNvSpPr>
          <p:nvPr>
            <p:ph idx="1"/>
          </p:nvPr>
        </p:nvSpPr>
        <p:spPr/>
        <p:txBody>
          <a:bodyPr>
            <a:normAutofit/>
          </a:bodyPr>
          <a:lstStyle/>
          <a:p>
            <a:pPr marL="0" indent="0">
              <a:buNone/>
            </a:pPr>
            <a:r>
              <a:rPr lang="de-DE" sz="4000" dirty="0" smtClean="0"/>
              <a:t>eigene Geschichte erzählen</a:t>
            </a:r>
          </a:p>
          <a:p>
            <a:pPr marL="0" indent="0">
              <a:buNone/>
            </a:pPr>
            <a:r>
              <a:rPr lang="de-DE" dirty="0"/>
              <a:t>„Das kenne ich. Bei uns in der Firma ist es auch total stressig, ich weiß morgens auch nie, was mich erwartet</a:t>
            </a:r>
            <a:r>
              <a:rPr lang="de-DE" dirty="0" smtClean="0"/>
              <a:t>.“</a:t>
            </a:r>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dirty="0"/>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57</a:t>
            </a:fld>
            <a:endParaRPr lang="de-DE"/>
          </a:p>
        </p:txBody>
      </p:sp>
    </p:spTree>
    <p:extLst>
      <p:ext uri="{BB962C8B-B14F-4D97-AF65-F5344CB8AC3E}">
        <p14:creationId xmlns:p14="http://schemas.microsoft.com/office/powerpoint/2010/main" val="210651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Empathie – oder nicht?</a:t>
            </a:r>
            <a:endParaRPr lang="de-DE" dirty="0"/>
          </a:p>
        </p:txBody>
      </p:sp>
      <p:sp>
        <p:nvSpPr>
          <p:cNvPr id="4" name="Inhaltsplatzhalter 3"/>
          <p:cNvSpPr>
            <a:spLocks noGrp="1"/>
          </p:cNvSpPr>
          <p:nvPr>
            <p:ph idx="1"/>
          </p:nvPr>
        </p:nvSpPr>
        <p:spPr/>
        <p:txBody>
          <a:bodyPr>
            <a:normAutofit/>
          </a:bodyPr>
          <a:lstStyle/>
          <a:p>
            <a:pPr marL="0" indent="0">
              <a:buNone/>
            </a:pPr>
            <a:r>
              <a:rPr lang="de-DE" sz="4000" dirty="0" smtClean="0"/>
              <a:t>sympathisieren / andere beschuldigen</a:t>
            </a:r>
          </a:p>
          <a:p>
            <a:pPr marL="0" indent="0">
              <a:buNone/>
            </a:pPr>
            <a:r>
              <a:rPr lang="de-DE" dirty="0"/>
              <a:t>„Die Geschäftsleitung ist einfach unfähig. Die planen völlig am Markt vorbei und lassen die Mitarbeiter im Stich</a:t>
            </a:r>
            <a:r>
              <a:rPr lang="de-DE" dirty="0" smtClean="0"/>
              <a:t>.“</a:t>
            </a:r>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dirty="0"/>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58</a:t>
            </a:fld>
            <a:endParaRPr lang="de-DE"/>
          </a:p>
        </p:txBody>
      </p:sp>
    </p:spTree>
    <p:extLst>
      <p:ext uri="{BB962C8B-B14F-4D97-AF65-F5344CB8AC3E}">
        <p14:creationId xmlns:p14="http://schemas.microsoft.com/office/powerpoint/2010/main" val="160453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Empathie – oder nicht?</a:t>
            </a:r>
            <a:endParaRPr lang="de-DE" dirty="0"/>
          </a:p>
        </p:txBody>
      </p:sp>
      <p:sp>
        <p:nvSpPr>
          <p:cNvPr id="4" name="Inhaltsplatzhalter 3"/>
          <p:cNvSpPr>
            <a:spLocks noGrp="1"/>
          </p:cNvSpPr>
          <p:nvPr>
            <p:ph idx="1"/>
          </p:nvPr>
        </p:nvSpPr>
        <p:spPr/>
        <p:txBody>
          <a:bodyPr>
            <a:normAutofit/>
          </a:bodyPr>
          <a:lstStyle/>
          <a:p>
            <a:pPr marL="0" indent="0">
              <a:buNone/>
            </a:pPr>
            <a:r>
              <a:rPr lang="de-DE" sz="4000" dirty="0" smtClean="0"/>
              <a:t>vergleichen</a:t>
            </a:r>
          </a:p>
          <a:p>
            <a:pPr marL="0" indent="0">
              <a:buNone/>
            </a:pPr>
            <a:r>
              <a:rPr lang="de-DE" dirty="0"/>
              <a:t>„Schau mal Stefan an, der wurde letztes Jahr direkt gekündigt. Dem geht es viel schlechter als dir gerade</a:t>
            </a:r>
            <a:r>
              <a:rPr lang="de-DE" dirty="0" smtClean="0"/>
              <a:t>.“</a:t>
            </a:r>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dirty="0"/>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59</a:t>
            </a:fld>
            <a:endParaRPr lang="de-DE"/>
          </a:p>
        </p:txBody>
      </p:sp>
    </p:spTree>
    <p:extLst>
      <p:ext uri="{BB962C8B-B14F-4D97-AF65-F5344CB8AC3E}">
        <p14:creationId xmlns:p14="http://schemas.microsoft.com/office/powerpoint/2010/main" val="307086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Menschenbild hinter der GFK</a:t>
            </a:r>
            <a:endParaRPr lang="de-DE" dirty="0"/>
          </a:p>
        </p:txBody>
      </p:sp>
      <p:sp>
        <p:nvSpPr>
          <p:cNvPr id="3" name="Inhaltsplatzhalter 2"/>
          <p:cNvSpPr>
            <a:spLocks noGrp="1"/>
          </p:cNvSpPr>
          <p:nvPr>
            <p:ph idx="1"/>
          </p:nvPr>
        </p:nvSpPr>
        <p:spPr/>
        <p:txBody>
          <a:bodyPr>
            <a:normAutofit/>
          </a:bodyPr>
          <a:lstStyle/>
          <a:p>
            <a:r>
              <a:rPr lang="de-DE" sz="4000" dirty="0" smtClean="0"/>
              <a:t>Universelle Bedürfnisse, z. B. nach</a:t>
            </a:r>
          </a:p>
          <a:p>
            <a:pPr lvl="1"/>
            <a:r>
              <a:rPr lang="de-DE" sz="4000" dirty="0" smtClean="0"/>
              <a:t>Sicherheit</a:t>
            </a:r>
          </a:p>
          <a:p>
            <a:pPr lvl="1"/>
            <a:r>
              <a:rPr lang="de-DE" sz="4000" dirty="0" smtClean="0"/>
              <a:t>Wertschätzung</a:t>
            </a:r>
          </a:p>
          <a:p>
            <a:pPr lvl="1"/>
            <a:r>
              <a:rPr lang="de-DE" sz="4000" dirty="0" smtClean="0"/>
              <a:t>Autonomie</a:t>
            </a:r>
          </a:p>
          <a:p>
            <a:r>
              <a:rPr lang="de-DE" sz="4000" dirty="0" smtClean="0"/>
              <a:t>Konflikte entstehen durch die Strategien, die wir wählen, um diese Bedürfnisse zu erfüllen.</a:t>
            </a:r>
            <a:endParaRPr lang="de-DE" sz="4000" dirty="0"/>
          </a:p>
        </p:txBody>
      </p:sp>
      <p:sp>
        <p:nvSpPr>
          <p:cNvPr id="7" name="Datumsplatzhalter 6"/>
          <p:cNvSpPr>
            <a:spLocks noGrp="1"/>
          </p:cNvSpPr>
          <p:nvPr>
            <p:ph type="dt" sz="half" idx="10"/>
          </p:nvPr>
        </p:nvSpPr>
        <p:spPr/>
        <p:txBody>
          <a:bodyPr/>
          <a:lstStyle/>
          <a:p>
            <a:fld id="{9719840E-CA0E-45B8-BD6C-CDF5BB0C4503}"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6</a:t>
            </a:fld>
            <a:endParaRPr lang="de-DE"/>
          </a:p>
        </p:txBody>
      </p:sp>
    </p:spTree>
    <p:extLst>
      <p:ext uri="{BB962C8B-B14F-4D97-AF65-F5344CB8AC3E}">
        <p14:creationId xmlns:p14="http://schemas.microsoft.com/office/powerpoint/2010/main" val="140442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Empathie – oder nicht?</a:t>
            </a:r>
            <a:endParaRPr lang="de-DE" dirty="0"/>
          </a:p>
        </p:txBody>
      </p:sp>
      <p:sp>
        <p:nvSpPr>
          <p:cNvPr id="4" name="Inhaltsplatzhalter 3"/>
          <p:cNvSpPr>
            <a:spLocks noGrp="1"/>
          </p:cNvSpPr>
          <p:nvPr>
            <p:ph idx="1"/>
          </p:nvPr>
        </p:nvSpPr>
        <p:spPr/>
        <p:txBody>
          <a:bodyPr>
            <a:normAutofit/>
          </a:bodyPr>
          <a:lstStyle/>
          <a:p>
            <a:pPr marL="0" indent="0">
              <a:buNone/>
            </a:pPr>
            <a:r>
              <a:rPr lang="de-DE" sz="4000" dirty="0" smtClean="0"/>
              <a:t>belehren / Ratschläge geben</a:t>
            </a:r>
          </a:p>
          <a:p>
            <a:pPr marL="0" indent="0">
              <a:buNone/>
            </a:pPr>
            <a:r>
              <a:rPr lang="de-DE" dirty="0"/>
              <a:t>„Ich hab dir doch schon vor Monaten gesagt, du sollst dein LinkedIn-Profil aktualisieren</a:t>
            </a:r>
            <a:r>
              <a:rPr lang="de-DE" dirty="0" smtClean="0"/>
              <a:t>.“</a:t>
            </a:r>
          </a:p>
          <a:p>
            <a:pPr marL="0" indent="0">
              <a:buNone/>
            </a:pPr>
            <a:r>
              <a:rPr lang="de-DE" dirty="0" smtClean="0"/>
              <a:t>„Geh </a:t>
            </a:r>
            <a:r>
              <a:rPr lang="de-DE" dirty="0"/>
              <a:t>doch einfach mal zum </a:t>
            </a:r>
            <a:r>
              <a:rPr lang="de-DE" dirty="0" smtClean="0"/>
              <a:t>Chef und frag nach, wie es aussieht.“</a:t>
            </a:r>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dirty="0"/>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60</a:t>
            </a:fld>
            <a:endParaRPr lang="de-DE"/>
          </a:p>
        </p:txBody>
      </p:sp>
    </p:spTree>
    <p:extLst>
      <p:ext uri="{BB962C8B-B14F-4D97-AF65-F5344CB8AC3E}">
        <p14:creationId xmlns:p14="http://schemas.microsoft.com/office/powerpoint/2010/main" val="167646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Empathie – oder nicht?</a:t>
            </a:r>
            <a:endParaRPr lang="de-DE" dirty="0"/>
          </a:p>
        </p:txBody>
      </p:sp>
      <p:sp>
        <p:nvSpPr>
          <p:cNvPr id="4" name="Inhaltsplatzhalter 3"/>
          <p:cNvSpPr>
            <a:spLocks noGrp="1"/>
          </p:cNvSpPr>
          <p:nvPr>
            <p:ph idx="1"/>
          </p:nvPr>
        </p:nvSpPr>
        <p:spPr/>
        <p:txBody>
          <a:bodyPr>
            <a:normAutofit/>
          </a:bodyPr>
          <a:lstStyle/>
          <a:p>
            <a:pPr marL="0" indent="0">
              <a:buNone/>
            </a:pPr>
            <a:r>
              <a:rPr lang="de-DE" sz="4000" dirty="0" smtClean="0"/>
              <a:t>Empathie (GFK) - verbalisieren</a:t>
            </a:r>
          </a:p>
          <a:p>
            <a:pPr marL="0" indent="0">
              <a:buNone/>
            </a:pPr>
            <a:r>
              <a:rPr lang="de-DE" dirty="0"/>
              <a:t>„Bist du gerade besorgt und fühlst dich unsicher, weil dir Stabilität im Job wichtig ist und du gerne Klarheit hättest</a:t>
            </a:r>
            <a:r>
              <a:rPr lang="de-DE" dirty="0" smtClean="0"/>
              <a:t>?“</a:t>
            </a:r>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dirty="0"/>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61</a:t>
            </a:fld>
            <a:endParaRPr lang="de-DE"/>
          </a:p>
        </p:txBody>
      </p:sp>
    </p:spTree>
    <p:extLst>
      <p:ext uri="{BB962C8B-B14F-4D97-AF65-F5344CB8AC3E}">
        <p14:creationId xmlns:p14="http://schemas.microsoft.com/office/powerpoint/2010/main" val="340065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Empathie</a:t>
            </a:r>
            <a:endParaRPr lang="de-DE" dirty="0"/>
          </a:p>
        </p:txBody>
      </p:sp>
      <p:sp>
        <p:nvSpPr>
          <p:cNvPr id="3" name="Inhaltsplatzhalter 2"/>
          <p:cNvSpPr>
            <a:spLocks noGrp="1"/>
          </p:cNvSpPr>
          <p:nvPr>
            <p:ph idx="1"/>
          </p:nvPr>
        </p:nvSpPr>
        <p:spPr/>
        <p:txBody>
          <a:bodyPr>
            <a:normAutofit/>
          </a:bodyPr>
          <a:lstStyle/>
          <a:p>
            <a:pPr marL="0" indent="0" algn="ctr">
              <a:buNone/>
            </a:pPr>
            <a:r>
              <a:rPr lang="de-DE" sz="4000" dirty="0" smtClean="0"/>
              <a:t>Arbeitsblatt</a:t>
            </a:r>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62</a:t>
            </a:fld>
            <a:endParaRPr lang="de-DE"/>
          </a:p>
        </p:txBody>
      </p:sp>
      <p:sp>
        <p:nvSpPr>
          <p:cNvPr id="16" name="Ellipse 15">
            <a:hlinkClick r:id="rId3">
              <a:snd r:embed="rId2" name="whoosh.wav"/>
            </a:hlinkClick>
            <a:hlinkHover r:id="" action="ppaction://noaction">
              <a:snd r:embed="rId4" name="chimes.wav"/>
            </a:hlinkHover>
          </p:cNvPr>
          <p:cNvSpPr/>
          <p:nvPr/>
        </p:nvSpPr>
        <p:spPr>
          <a:xfrm>
            <a:off x="5376000" y="4001294"/>
            <a:ext cx="1440000" cy="1440000"/>
          </a:xfrm>
          <a:prstGeom prst="ellipse">
            <a:avLst/>
          </a:prstGeom>
          <a:blipFill>
            <a:blip r:embed="rId5"/>
            <a:srcRect/>
            <a:stretch>
              <a:fillRect/>
            </a:stretch>
          </a:blipFill>
          <a:ln w="25400">
            <a:solidFill>
              <a:schemeClr val="accent6">
                <a:lumMod val="75000"/>
              </a:schemeClr>
            </a:solidFill>
          </a:ln>
          <a:effectLst>
            <a:glow rad="228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515254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Aktives Zuhören</a:t>
            </a:r>
            <a:endParaRPr lang="de-DE" dirty="0"/>
          </a:p>
        </p:txBody>
      </p:sp>
      <p:sp>
        <p:nvSpPr>
          <p:cNvPr id="4" name="Inhaltsplatzhalter 3"/>
          <p:cNvSpPr>
            <a:spLocks noGrp="1"/>
          </p:cNvSpPr>
          <p:nvPr>
            <p:ph idx="1"/>
          </p:nvPr>
        </p:nvSpPr>
        <p:spPr/>
        <p:txBody>
          <a:bodyPr>
            <a:normAutofit/>
          </a:bodyPr>
          <a:lstStyle/>
          <a:p>
            <a:r>
              <a:rPr lang="de-DE" dirty="0" smtClean="0"/>
              <a:t>in Paaren oder zu dritt</a:t>
            </a:r>
          </a:p>
          <a:p>
            <a:r>
              <a:rPr lang="de-DE" dirty="0"/>
              <a:t>E</a:t>
            </a:r>
            <a:r>
              <a:rPr lang="de-DE" dirty="0" smtClean="0"/>
              <a:t>rzählen Sie sich abwechselnd Situationen aus Ihrem Leben.</a:t>
            </a:r>
          </a:p>
          <a:p>
            <a:r>
              <a:rPr lang="de-DE" dirty="0" smtClean="0"/>
              <a:t>Zuhörer:</a:t>
            </a:r>
          </a:p>
          <a:p>
            <a:pPr lvl="1"/>
            <a:r>
              <a:rPr lang="de-DE" dirty="0"/>
              <a:t>ausreden lassen</a:t>
            </a:r>
          </a:p>
          <a:p>
            <a:pPr lvl="1"/>
            <a:r>
              <a:rPr lang="de-DE" dirty="0"/>
              <a:t>Gesten und „Soziales Grunzen“</a:t>
            </a:r>
          </a:p>
          <a:p>
            <a:pPr lvl="2"/>
            <a:r>
              <a:rPr lang="de-DE" dirty="0"/>
              <a:t>Nicken / Lächeln</a:t>
            </a:r>
          </a:p>
          <a:p>
            <a:pPr lvl="2"/>
            <a:r>
              <a:rPr lang="de-DE" dirty="0"/>
              <a:t>„Hmm...“ / „Ja.“ / „Oh!“ / „Verstehe.“</a:t>
            </a:r>
          </a:p>
          <a:p>
            <a:pPr lvl="1"/>
            <a:r>
              <a:rPr lang="de-DE" dirty="0"/>
              <a:t>Inhalt klären (paraphrasieren)</a:t>
            </a:r>
          </a:p>
          <a:p>
            <a:pPr lvl="1"/>
            <a:r>
              <a:rPr lang="de-DE" dirty="0"/>
              <a:t>echte Empathie zeigen (verbalisieren)</a:t>
            </a:r>
          </a:p>
          <a:p>
            <a:endParaRPr lang="de-DE" dirty="0" smtClean="0"/>
          </a:p>
        </p:txBody>
      </p:sp>
      <p:sp>
        <p:nvSpPr>
          <p:cNvPr id="7" name="Datumsplatzhalter 6"/>
          <p:cNvSpPr>
            <a:spLocks noGrp="1"/>
          </p:cNvSpPr>
          <p:nvPr>
            <p:ph type="dt" sz="half" idx="10"/>
          </p:nvPr>
        </p:nvSpPr>
        <p:spPr/>
        <p:txBody>
          <a:bodyPr/>
          <a:lstStyle/>
          <a:p>
            <a:fld id="{B2181214-532F-40A2-9C51-2E85562B5DC9}" type="datetime1">
              <a:rPr lang="de-DE" smtClean="0"/>
              <a:t>09.03.2026</a:t>
            </a:fld>
            <a:endParaRPr lang="de-DE" dirty="0"/>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63</a:t>
            </a:fld>
            <a:endParaRPr lang="de-DE"/>
          </a:p>
        </p:txBody>
      </p:sp>
    </p:spTree>
    <p:extLst>
      <p:ext uri="{BB962C8B-B14F-4D97-AF65-F5344CB8AC3E}">
        <p14:creationId xmlns:p14="http://schemas.microsoft.com/office/powerpoint/2010/main" val="350337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Quellen</a:t>
            </a:r>
            <a:endParaRPr lang="de-DE" dirty="0"/>
          </a:p>
        </p:txBody>
      </p:sp>
      <p:sp>
        <p:nvSpPr>
          <p:cNvPr id="3" name="Inhaltsplatzhalter 2"/>
          <p:cNvSpPr>
            <a:spLocks noGrp="1"/>
          </p:cNvSpPr>
          <p:nvPr>
            <p:ph idx="1"/>
          </p:nvPr>
        </p:nvSpPr>
        <p:spPr/>
        <p:txBody>
          <a:bodyPr>
            <a:normAutofit fontScale="85000" lnSpcReduction="20000"/>
          </a:bodyPr>
          <a:lstStyle/>
          <a:p>
            <a:r>
              <a:rPr lang="de-DE" dirty="0" smtClean="0">
                <a:solidFill>
                  <a:schemeClr val="accent6">
                    <a:lumMod val="75000"/>
                  </a:schemeClr>
                </a:solidFill>
              </a:rPr>
              <a:t>Inspiriert durch:</a:t>
            </a:r>
            <a:r>
              <a:rPr lang="de-DE" dirty="0" smtClean="0"/>
              <a:t/>
            </a:r>
            <a:br>
              <a:rPr lang="de-DE" dirty="0" smtClean="0"/>
            </a:br>
            <a:r>
              <a:rPr lang="de-DE" dirty="0" smtClean="0"/>
              <a:t>Gewaltfreie Kommunikation in der Sekundarstufe</a:t>
            </a:r>
            <a:br>
              <a:rPr lang="de-DE" dirty="0" smtClean="0"/>
            </a:br>
            <a:r>
              <a:rPr lang="de-DE" dirty="0" smtClean="0"/>
              <a:t>Evelyn &amp; Sven Schöllmann</a:t>
            </a:r>
            <a:br>
              <a:rPr lang="de-DE" dirty="0" smtClean="0"/>
            </a:br>
            <a:r>
              <a:rPr lang="de-DE" dirty="0" smtClean="0"/>
              <a:t>ISBN: 978-3-8346-6395-5</a:t>
            </a:r>
          </a:p>
          <a:p>
            <a:r>
              <a:rPr lang="de-DE" dirty="0" smtClean="0">
                <a:solidFill>
                  <a:schemeClr val="accent6">
                    <a:lumMod val="75000"/>
                  </a:schemeClr>
                </a:solidFill>
              </a:rPr>
              <a:t>Ergänzt durch:</a:t>
            </a:r>
            <a:r>
              <a:rPr lang="de-DE" dirty="0" smtClean="0"/>
              <a:t/>
            </a:r>
            <a:br>
              <a:rPr lang="de-DE" dirty="0" smtClean="0"/>
            </a:br>
            <a:r>
              <a:rPr lang="de-DE" dirty="0" smtClean="0"/>
              <a:t>Google Gemini 3 &amp; Wikipedia</a:t>
            </a:r>
          </a:p>
          <a:p>
            <a:r>
              <a:rPr lang="de-DE" dirty="0" smtClean="0">
                <a:solidFill>
                  <a:schemeClr val="accent6">
                    <a:lumMod val="75000"/>
                  </a:schemeClr>
                </a:solidFill>
              </a:rPr>
              <a:t>Videos auf den Intro-Folien:</a:t>
            </a:r>
            <a:r>
              <a:rPr lang="de-DE" dirty="0"/>
              <a:t/>
            </a:r>
            <a:br>
              <a:rPr lang="de-DE" dirty="0"/>
            </a:br>
            <a:r>
              <a:rPr lang="de-DE" dirty="0" smtClean="0"/>
              <a:t>Google </a:t>
            </a:r>
            <a:r>
              <a:rPr lang="de-DE" dirty="0" err="1" smtClean="0"/>
              <a:t>Veo</a:t>
            </a:r>
            <a:r>
              <a:rPr lang="de-DE" dirty="0" smtClean="0"/>
              <a:t> 3.1 (über Adobe </a:t>
            </a:r>
            <a:r>
              <a:rPr lang="de-DE" dirty="0" err="1" smtClean="0"/>
              <a:t>Firefly</a:t>
            </a:r>
            <a:r>
              <a:rPr lang="de-DE" dirty="0" smtClean="0"/>
              <a:t>)</a:t>
            </a:r>
          </a:p>
          <a:p>
            <a:r>
              <a:rPr lang="de-DE" dirty="0" smtClean="0">
                <a:solidFill>
                  <a:schemeClr val="accent6">
                    <a:lumMod val="75000"/>
                  </a:schemeClr>
                </a:solidFill>
              </a:rPr>
              <a:t>Zitat der WHO:</a:t>
            </a:r>
            <a:br>
              <a:rPr lang="de-DE" dirty="0" smtClean="0">
                <a:solidFill>
                  <a:schemeClr val="accent6">
                    <a:lumMod val="75000"/>
                  </a:schemeClr>
                </a:solidFill>
              </a:rPr>
            </a:br>
            <a:r>
              <a:rPr lang="de-DE" dirty="0" smtClean="0"/>
              <a:t>https</a:t>
            </a:r>
            <a:r>
              <a:rPr lang="de-DE" dirty="0"/>
              <a:t>://</a:t>
            </a:r>
            <a:r>
              <a:rPr lang="de-DE" dirty="0" smtClean="0"/>
              <a:t>iris.who.int/items/9960fd64-dcc0-4a5c-aa39-415ea67c44c3</a:t>
            </a:r>
          </a:p>
          <a:p>
            <a:r>
              <a:rPr lang="de-DE" dirty="0" smtClean="0">
                <a:solidFill>
                  <a:schemeClr val="accent6">
                    <a:lumMod val="75000"/>
                  </a:schemeClr>
                </a:solidFill>
              </a:rPr>
              <a:t>Übersetzung:</a:t>
            </a:r>
            <a:r>
              <a:rPr lang="de-DE" dirty="0"/>
              <a:t/>
            </a:r>
            <a:br>
              <a:rPr lang="de-DE" dirty="0"/>
            </a:br>
            <a:r>
              <a:rPr lang="de-DE" dirty="0" smtClean="0"/>
              <a:t>Google </a:t>
            </a:r>
            <a:r>
              <a:rPr lang="de-DE" dirty="0"/>
              <a:t>Übersetzer</a:t>
            </a:r>
          </a:p>
          <a:p>
            <a:r>
              <a:rPr lang="de-DE" dirty="0" smtClean="0">
                <a:solidFill>
                  <a:schemeClr val="accent6">
                    <a:lumMod val="75000"/>
                  </a:schemeClr>
                </a:solidFill>
              </a:rPr>
              <a:t>Grafiken:</a:t>
            </a:r>
            <a:r>
              <a:rPr lang="de-DE" dirty="0"/>
              <a:t/>
            </a:r>
            <a:br>
              <a:rPr lang="de-DE" dirty="0"/>
            </a:br>
            <a:r>
              <a:rPr lang="de-DE" dirty="0" smtClean="0"/>
              <a:t>Nano </a:t>
            </a:r>
            <a:r>
              <a:rPr lang="de-DE" dirty="0" err="1" smtClean="0"/>
              <a:t>Banano</a:t>
            </a:r>
            <a:r>
              <a:rPr lang="de-DE" dirty="0" smtClean="0"/>
              <a:t> (über Google Gemini 3)</a:t>
            </a:r>
          </a:p>
          <a:p>
            <a:endParaRPr lang="de-DE" dirty="0" smtClean="0"/>
          </a:p>
          <a:p>
            <a:endParaRPr lang="de-DE" dirty="0" smtClean="0"/>
          </a:p>
          <a:p>
            <a:endParaRPr lang="de-DE" dirty="0"/>
          </a:p>
        </p:txBody>
      </p:sp>
      <p:sp>
        <p:nvSpPr>
          <p:cNvPr id="7" name="Datumsplatzhalter 6"/>
          <p:cNvSpPr>
            <a:spLocks noGrp="1"/>
          </p:cNvSpPr>
          <p:nvPr>
            <p:ph type="dt" sz="half" idx="10"/>
          </p:nvPr>
        </p:nvSpPr>
        <p:spPr/>
        <p:txBody>
          <a:bodyPr/>
          <a:lstStyle/>
          <a:p>
            <a:fld id="{62221420-5FD9-436A-A4A7-17A5D92BC331}"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64</a:t>
            </a:fld>
            <a:endParaRPr lang="de-DE"/>
          </a:p>
        </p:txBody>
      </p:sp>
    </p:spTree>
    <p:extLst>
      <p:ext uri="{BB962C8B-B14F-4D97-AF65-F5344CB8AC3E}">
        <p14:creationId xmlns:p14="http://schemas.microsoft.com/office/powerpoint/2010/main" val="8745498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Menschenbild hinter der GFK</a:t>
            </a:r>
            <a:endParaRPr lang="de-DE" dirty="0"/>
          </a:p>
        </p:txBody>
      </p:sp>
      <p:sp>
        <p:nvSpPr>
          <p:cNvPr id="3" name="Inhaltsplatzhalter 2"/>
          <p:cNvSpPr>
            <a:spLocks noGrp="1"/>
          </p:cNvSpPr>
          <p:nvPr>
            <p:ph idx="1"/>
          </p:nvPr>
        </p:nvSpPr>
        <p:spPr/>
        <p:txBody>
          <a:bodyPr/>
          <a:lstStyle/>
          <a:p>
            <a:pPr marL="0" indent="0">
              <a:buNone/>
            </a:pPr>
            <a:r>
              <a:rPr lang="de-DE" sz="4000" dirty="0" smtClean="0"/>
              <a:t>Menschen suchen unter </a:t>
            </a:r>
            <a:r>
              <a:rPr lang="de-DE" sz="4000" dirty="0"/>
              <a:t>freien Bedingungen die empathische Verbindung zum </a:t>
            </a:r>
            <a:r>
              <a:rPr lang="de-DE" sz="4000" dirty="0" smtClean="0"/>
              <a:t>Mitmenschen.</a:t>
            </a:r>
          </a:p>
          <a:p>
            <a:pPr marL="0" indent="0">
              <a:buNone/>
            </a:pPr>
            <a:r>
              <a:rPr lang="de-DE" sz="4000" dirty="0" smtClean="0"/>
              <a:t>Jede Form von Aggression ist ein tragischer Ausdruck eines unerfüllten Bedürfnisses.</a:t>
            </a:r>
            <a:endParaRPr lang="de-DE" sz="4000" dirty="0"/>
          </a:p>
        </p:txBody>
      </p:sp>
      <p:sp>
        <p:nvSpPr>
          <p:cNvPr id="7" name="Datumsplatzhalter 6"/>
          <p:cNvSpPr>
            <a:spLocks noGrp="1"/>
          </p:cNvSpPr>
          <p:nvPr>
            <p:ph type="dt" sz="half" idx="10"/>
          </p:nvPr>
        </p:nvSpPr>
        <p:spPr/>
        <p:txBody>
          <a:bodyPr/>
          <a:lstStyle/>
          <a:p>
            <a:fld id="{662912F3-2DF3-4A41-9398-B2CE180B97E3}"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7</a:t>
            </a:fld>
            <a:endParaRPr lang="de-DE"/>
          </a:p>
        </p:txBody>
      </p:sp>
    </p:spTree>
    <p:extLst>
      <p:ext uri="{BB962C8B-B14F-4D97-AF65-F5344CB8AC3E}">
        <p14:creationId xmlns:p14="http://schemas.microsoft.com/office/powerpoint/2010/main" val="94004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Anwendungsbereiche</a:t>
            </a:r>
            <a:endParaRPr lang="de-DE" dirty="0"/>
          </a:p>
        </p:txBody>
      </p:sp>
      <p:sp>
        <p:nvSpPr>
          <p:cNvPr id="3" name="Inhaltsplatzhalter 2"/>
          <p:cNvSpPr>
            <a:spLocks noGrp="1"/>
          </p:cNvSpPr>
          <p:nvPr>
            <p:ph idx="1"/>
          </p:nvPr>
        </p:nvSpPr>
        <p:spPr/>
        <p:txBody>
          <a:bodyPr>
            <a:normAutofit/>
          </a:bodyPr>
          <a:lstStyle/>
          <a:p>
            <a:pPr marL="0" indent="0">
              <a:buNone/>
            </a:pPr>
            <a:r>
              <a:rPr lang="de-DE" sz="4000" dirty="0"/>
              <a:t>N</a:t>
            </a:r>
            <a:r>
              <a:rPr lang="de-DE" sz="4000" dirty="0" smtClean="0"/>
              <a:t>icht nur eine Kommunikationstechnik,</a:t>
            </a:r>
          </a:p>
          <a:p>
            <a:pPr marL="0" indent="0">
              <a:buNone/>
            </a:pPr>
            <a:r>
              <a:rPr lang="de-DE" sz="4000" dirty="0" smtClean="0"/>
              <a:t>sondern eine Lebenseinstellung, die darauf basiert, Verantwortung für die eigenen Gefühle zu übernehmen</a:t>
            </a:r>
          </a:p>
          <a:p>
            <a:pPr marL="0" indent="0">
              <a:buNone/>
            </a:pPr>
            <a:r>
              <a:rPr lang="de-DE" sz="4000" dirty="0" smtClean="0"/>
              <a:t>und die Menschlichkeit im anderen zu sehen.</a:t>
            </a:r>
            <a:endParaRPr lang="de-DE" sz="4000" dirty="0"/>
          </a:p>
        </p:txBody>
      </p:sp>
      <p:sp>
        <p:nvSpPr>
          <p:cNvPr id="7" name="Datumsplatzhalter 6"/>
          <p:cNvSpPr>
            <a:spLocks noGrp="1"/>
          </p:cNvSpPr>
          <p:nvPr>
            <p:ph type="dt" sz="half" idx="10"/>
          </p:nvPr>
        </p:nvSpPr>
        <p:spPr/>
        <p:txBody>
          <a:bodyPr/>
          <a:lstStyle/>
          <a:p>
            <a:fld id="{C6571799-66C2-4340-92C6-F52D1DAF11A5}"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8</a:t>
            </a:fld>
            <a:endParaRPr lang="de-DE"/>
          </a:p>
        </p:txBody>
      </p:sp>
    </p:spTree>
    <p:extLst>
      <p:ext uri="{BB962C8B-B14F-4D97-AF65-F5344CB8AC3E}">
        <p14:creationId xmlns:p14="http://schemas.microsoft.com/office/powerpoint/2010/main" val="167385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4-Schritte-Modell</a:t>
            </a:r>
            <a:endParaRPr lang="de-DE" dirty="0"/>
          </a:p>
        </p:txBody>
      </p:sp>
      <p:sp>
        <p:nvSpPr>
          <p:cNvPr id="3" name="Inhaltsplatzhalter 2"/>
          <p:cNvSpPr>
            <a:spLocks noGrp="1"/>
          </p:cNvSpPr>
          <p:nvPr>
            <p:ph idx="1"/>
          </p:nvPr>
        </p:nvSpPr>
        <p:spPr/>
        <p:txBody>
          <a:bodyPr>
            <a:normAutofit/>
          </a:bodyPr>
          <a:lstStyle/>
          <a:p>
            <a:pPr marL="0" indent="0" algn="ctr">
              <a:buNone/>
            </a:pPr>
            <a:r>
              <a:rPr lang="de-DE" sz="6000" b="1" dirty="0" smtClean="0"/>
              <a:t>Beobachtung</a:t>
            </a:r>
          </a:p>
          <a:p>
            <a:pPr marL="0" indent="0" algn="ctr">
              <a:buNone/>
            </a:pPr>
            <a:r>
              <a:rPr lang="de-DE" sz="6000" b="1" dirty="0" smtClean="0"/>
              <a:t>Gefühl</a:t>
            </a:r>
          </a:p>
          <a:p>
            <a:pPr marL="0" indent="0" algn="ctr">
              <a:buNone/>
            </a:pPr>
            <a:r>
              <a:rPr lang="de-DE" sz="6000" b="1" dirty="0" smtClean="0"/>
              <a:t>Bedürfnis</a:t>
            </a:r>
          </a:p>
          <a:p>
            <a:pPr marL="0" indent="0" algn="ctr">
              <a:buNone/>
            </a:pPr>
            <a:r>
              <a:rPr lang="de-DE" sz="6000" b="1" dirty="0" smtClean="0"/>
              <a:t>Bitte</a:t>
            </a:r>
            <a:endParaRPr lang="de-DE" sz="6000" dirty="0"/>
          </a:p>
        </p:txBody>
      </p:sp>
      <p:sp>
        <p:nvSpPr>
          <p:cNvPr id="7" name="Datumsplatzhalter 6"/>
          <p:cNvSpPr>
            <a:spLocks noGrp="1"/>
          </p:cNvSpPr>
          <p:nvPr>
            <p:ph type="dt" sz="half" idx="10"/>
          </p:nvPr>
        </p:nvSpPr>
        <p:spPr/>
        <p:txBody>
          <a:bodyPr/>
          <a:lstStyle/>
          <a:p>
            <a:fld id="{1B805369-3DD6-4D79-B68C-AEB1FDA16A17}" type="datetime1">
              <a:rPr lang="de-DE" smtClean="0"/>
              <a:t>09.03.2026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9</a:t>
            </a:fld>
            <a:endParaRPr lang="de-DE"/>
          </a:p>
        </p:txBody>
      </p:sp>
    </p:spTree>
    <p:extLst>
      <p:ext uri="{BB962C8B-B14F-4D97-AF65-F5344CB8AC3E}">
        <p14:creationId xmlns:p14="http://schemas.microsoft.com/office/powerpoint/2010/main" val="395823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2407</Words>
  <Application>Microsoft Office PowerPoint</Application>
  <PresentationFormat>Breitbild</PresentationFormat>
  <Paragraphs>540</Paragraphs>
  <Slides>64</Slides>
  <Notes>2</Notes>
  <HiddenSlides>0</HiddenSlides>
  <MMClips>2</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64</vt:i4>
      </vt:variant>
    </vt:vector>
  </HeadingPairs>
  <TitlesOfParts>
    <vt:vector size="68" baseType="lpstr">
      <vt:lpstr>Arial</vt:lpstr>
      <vt:lpstr>Calibri</vt:lpstr>
      <vt:lpstr>Calibri Light</vt:lpstr>
      <vt:lpstr>Office Theme</vt:lpstr>
      <vt:lpstr>Gewaltfreie Kommunikation</vt:lpstr>
      <vt:lpstr>PowerPoint-Präsentation</vt:lpstr>
      <vt:lpstr>PowerPoint-Präsentation</vt:lpstr>
      <vt:lpstr>Inhalt</vt:lpstr>
      <vt:lpstr>Was ist „Gewaltfreie Kommunikation“ (GFK)?</vt:lpstr>
      <vt:lpstr>Menschenbild hinter der GFK</vt:lpstr>
      <vt:lpstr>Menschenbild hinter der GFK</vt:lpstr>
      <vt:lpstr>Anwendungsbereiche</vt:lpstr>
      <vt:lpstr>4-Schritte-Modell</vt:lpstr>
      <vt:lpstr>Die zwei Richtungen der GFK</vt:lpstr>
      <vt:lpstr>Gewalt – Definition der WHO (2002)</vt:lpstr>
      <vt:lpstr>Übung: Wo fängt für Sie Gewalt an?</vt:lpstr>
      <vt:lpstr>Übung: Fragen zur Gewalt</vt:lpstr>
      <vt:lpstr>Übung: Vorwürfe</vt:lpstr>
      <vt:lpstr>Übung: Vorwürfe</vt:lpstr>
      <vt:lpstr>Übung: Vorwürfe</vt:lpstr>
      <vt:lpstr>Wolf und Giraffe</vt:lpstr>
      <vt:lpstr>Wolf und Giraffe</vt:lpstr>
      <vt:lpstr>Reaktionsmuster des Wolfes</vt:lpstr>
      <vt:lpstr>Wolfs- und Giraffensprache</vt:lpstr>
      <vt:lpstr>Übung: Wer spricht? Wolf oder Giraffe?</vt:lpstr>
      <vt:lpstr>Giraffensprache in 4 Schritten</vt:lpstr>
      <vt:lpstr>Beobachtung</vt:lpstr>
      <vt:lpstr>Beobachtung vs. Bewertung</vt:lpstr>
      <vt:lpstr>Übung: Beobachtung oder Bewertung</vt:lpstr>
      <vt:lpstr>Übung: Hinter Bewertungen blicken</vt:lpstr>
      <vt:lpstr>Gefühl</vt:lpstr>
      <vt:lpstr>Übung: Gefühls-Alphabet</vt:lpstr>
      <vt:lpstr>Übung: Wie fühlt es sich für Sie an?</vt:lpstr>
      <vt:lpstr>Übung: Wie fühlt es sich für sie an?</vt:lpstr>
      <vt:lpstr>Übung: Wie fühlt es sich für Sie an?</vt:lpstr>
      <vt:lpstr>„Echtes Gefühl“ vs. „Pseudogefühl“</vt:lpstr>
      <vt:lpstr>„Echtes Gefühl“ vs. „Pseudogefühl“</vt:lpstr>
      <vt:lpstr>„Echtes Gefühl“ vs. „Pseudogefühl“</vt:lpstr>
      <vt:lpstr>Übung: „Echtes Gefühl“ vs. „Pseudogefühl“</vt:lpstr>
      <vt:lpstr>Übung: Pseudogefühl verwandeln</vt:lpstr>
      <vt:lpstr>Bedürfnis</vt:lpstr>
      <vt:lpstr>Maslowsche Bedürfnispyramide</vt:lpstr>
      <vt:lpstr>Übung: 5 Bedürfnisse</vt:lpstr>
      <vt:lpstr>Übung: unerfülltes und erfülltes Bedürfnis</vt:lpstr>
      <vt:lpstr>Übung: Welches Bedürfnis ist un/erfüllt?</vt:lpstr>
      <vt:lpstr>Übung: Vorwürfe verwandeln</vt:lpstr>
      <vt:lpstr>Bedürfnis vs. Strategie</vt:lpstr>
      <vt:lpstr>Übung: Strategien erkennen</vt:lpstr>
      <vt:lpstr>Bitte</vt:lpstr>
      <vt:lpstr>Bitte</vt:lpstr>
      <vt:lpstr>Bitte</vt:lpstr>
      <vt:lpstr>Bitte</vt:lpstr>
      <vt:lpstr>3 Arten der Bitte</vt:lpstr>
      <vt:lpstr>Übung: Bitten formulieren</vt:lpstr>
      <vt:lpstr>Aktives Zuhören</vt:lpstr>
      <vt:lpstr>Aktives Zuhören</vt:lpstr>
      <vt:lpstr>Paraphrasieren</vt:lpstr>
      <vt:lpstr>Empathie</vt:lpstr>
      <vt:lpstr>Empathie – oder nicht?</vt:lpstr>
      <vt:lpstr>Empathie – oder nicht?</vt:lpstr>
      <vt:lpstr>Empathie – oder nicht?</vt:lpstr>
      <vt:lpstr>Empathie – oder nicht?</vt:lpstr>
      <vt:lpstr>Empathie – oder nicht?</vt:lpstr>
      <vt:lpstr>Empathie – oder nicht?</vt:lpstr>
      <vt:lpstr>Empathie – oder nicht?</vt:lpstr>
      <vt:lpstr>Übung: Empathie</vt:lpstr>
      <vt:lpstr>Übung: Aktives Zuhören</vt:lpstr>
      <vt:lpstr>Quellen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Microsoft-Konto</dc:creator>
  <cp:lastModifiedBy>Microsoft-Konto</cp:lastModifiedBy>
  <cp:revision>120</cp:revision>
  <dcterms:created xsi:type="dcterms:W3CDTF">2026-01-26T17:24:51Z</dcterms:created>
  <dcterms:modified xsi:type="dcterms:W3CDTF">2026-03-09T07:33:47Z</dcterms:modified>
</cp:coreProperties>
</file>